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8" r:id="rId2"/>
    <p:sldId id="306" r:id="rId3"/>
    <p:sldId id="308" r:id="rId4"/>
    <p:sldId id="309" r:id="rId5"/>
    <p:sldId id="329" r:id="rId6"/>
    <p:sldId id="311" r:id="rId7"/>
    <p:sldId id="307" r:id="rId8"/>
    <p:sldId id="313" r:id="rId9"/>
    <p:sldId id="310" r:id="rId10"/>
    <p:sldId id="305" r:id="rId11"/>
    <p:sldId id="324" r:id="rId12"/>
    <p:sldId id="326" r:id="rId13"/>
    <p:sldId id="312" r:id="rId14"/>
    <p:sldId id="325" r:id="rId15"/>
    <p:sldId id="327" r:id="rId16"/>
    <p:sldId id="319" r:id="rId17"/>
    <p:sldId id="314" r:id="rId18"/>
    <p:sldId id="317" r:id="rId19"/>
    <p:sldId id="286" r:id="rId20"/>
    <p:sldId id="288" r:id="rId21"/>
    <p:sldId id="316" r:id="rId22"/>
    <p:sldId id="318" r:id="rId23"/>
    <p:sldId id="315" r:id="rId24"/>
    <p:sldId id="320" r:id="rId25"/>
    <p:sldId id="330" r:id="rId26"/>
    <p:sldId id="328" r:id="rId27"/>
    <p:sldId id="321" r:id="rId28"/>
    <p:sldId id="322" r:id="rId29"/>
    <p:sldId id="323" r:id="rId30"/>
    <p:sldId id="331" r:id="rId31"/>
    <p:sldId id="332"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87" autoAdjust="0"/>
    <p:restoredTop sz="90265" autoAdjust="0"/>
  </p:normalViewPr>
  <p:slideViewPr>
    <p:cSldViewPr snapToGrid="0" snapToObjects="1">
      <p:cViewPr>
        <p:scale>
          <a:sx n="70" d="100"/>
          <a:sy n="70" d="100"/>
        </p:scale>
        <p:origin x="-11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5646F-A2FC-0D46-A57A-3120D337D5A8}" type="doc">
      <dgm:prSet loTypeId="urn:microsoft.com/office/officeart/2005/8/layout/hList9" loCatId="" qsTypeId="urn:microsoft.com/office/officeart/2005/8/quickstyle/simple4" qsCatId="simple" csTypeId="urn:microsoft.com/office/officeart/2005/8/colors/colorful1" csCatId="colorful" phldr="1"/>
      <dgm:spPr/>
      <dgm:t>
        <a:bodyPr/>
        <a:lstStyle/>
        <a:p>
          <a:endParaRPr lang="en-US"/>
        </a:p>
      </dgm:t>
    </dgm:pt>
    <dgm:pt modelId="{DC9FFABC-FFF4-6940-9481-E9E1C13B3BA7}">
      <dgm:prSet phldrT="[Text]"/>
      <dgm:spPr/>
      <dgm:t>
        <a:bodyPr/>
        <a:lstStyle/>
        <a:p>
          <a:r>
            <a:rPr lang="vi-VN" b="1" dirty="0" smtClean="0">
              <a:solidFill>
                <a:srgbClr val="000000"/>
              </a:solidFill>
            </a:rPr>
            <a:t>Tổ chức dịch vụ</a:t>
          </a:r>
          <a:endParaRPr lang="en-US" b="1" dirty="0">
            <a:solidFill>
              <a:srgbClr val="000000"/>
            </a:solidFill>
          </a:endParaRPr>
        </a:p>
      </dgm:t>
    </dgm:pt>
    <dgm:pt modelId="{3743D370-1000-2C42-9CB3-E9337317A555}" type="parTrans" cxnId="{E04303DE-9E2F-594E-BF42-F2AF90B720F9}">
      <dgm:prSet/>
      <dgm:spPr/>
      <dgm:t>
        <a:bodyPr/>
        <a:lstStyle/>
        <a:p>
          <a:endParaRPr lang="en-US"/>
        </a:p>
      </dgm:t>
    </dgm:pt>
    <dgm:pt modelId="{8CB4BA4E-5608-0C41-A7BE-9DF14D3B1583}" type="sibTrans" cxnId="{E04303DE-9E2F-594E-BF42-F2AF90B720F9}">
      <dgm:prSet/>
      <dgm:spPr/>
      <dgm:t>
        <a:bodyPr/>
        <a:lstStyle/>
        <a:p>
          <a:endParaRPr lang="en-US"/>
        </a:p>
      </dgm:t>
    </dgm:pt>
    <dgm:pt modelId="{1F3F7DF9-24EB-4045-9003-D1DE167BC78F}">
      <dgm:prSet phldrT="[Text]"/>
      <dgm:spPr/>
      <dgm:t>
        <a:bodyPr/>
        <a:lstStyle/>
        <a:p>
          <a:r>
            <a:rPr lang="vi-VN" b="1" dirty="0" smtClean="0"/>
            <a:t>Tập trung vào dịch vụ chăm sóc</a:t>
          </a:r>
          <a:endParaRPr lang="en-US" b="1" dirty="0" smtClean="0"/>
        </a:p>
      </dgm:t>
    </dgm:pt>
    <dgm:pt modelId="{23EFB5AC-3F45-054C-98F3-0B2B3E85D4D5}" type="parTrans" cxnId="{8BED0A78-37F7-3A4B-A6F9-DC9197228DE0}">
      <dgm:prSet/>
      <dgm:spPr/>
      <dgm:t>
        <a:bodyPr/>
        <a:lstStyle/>
        <a:p>
          <a:endParaRPr lang="en-US"/>
        </a:p>
      </dgm:t>
    </dgm:pt>
    <dgm:pt modelId="{8A0FA0B7-07F9-AE47-9A08-884DBD844B4B}" type="sibTrans" cxnId="{8BED0A78-37F7-3A4B-A6F9-DC9197228DE0}">
      <dgm:prSet/>
      <dgm:spPr/>
      <dgm:t>
        <a:bodyPr/>
        <a:lstStyle/>
        <a:p>
          <a:endParaRPr lang="en-US"/>
        </a:p>
      </dgm:t>
    </dgm:pt>
    <dgm:pt modelId="{E6FA7A91-D2D7-0241-A1BB-1516FEF54E72}">
      <dgm:prSet phldrT="[Text]"/>
      <dgm:spPr/>
      <dgm:t>
        <a:bodyPr/>
        <a:lstStyle/>
        <a:p>
          <a:r>
            <a:rPr lang="vi-VN" b="1" dirty="0" smtClean="0"/>
            <a:t>Giặt khô , sửa chữa tự động, di động</a:t>
          </a:r>
          <a:endParaRPr lang="en-US" b="1" dirty="0"/>
        </a:p>
      </dgm:t>
    </dgm:pt>
    <dgm:pt modelId="{C008FB5A-FECB-6A45-8328-CEB8E6A502FD}" type="parTrans" cxnId="{35A5753F-C682-4E44-9095-3DDED0796824}">
      <dgm:prSet/>
      <dgm:spPr/>
      <dgm:t>
        <a:bodyPr/>
        <a:lstStyle/>
        <a:p>
          <a:endParaRPr lang="en-US"/>
        </a:p>
      </dgm:t>
    </dgm:pt>
    <dgm:pt modelId="{4466F196-4CF8-E648-9B74-AD72A041C676}" type="sibTrans" cxnId="{35A5753F-C682-4E44-9095-3DDED0796824}">
      <dgm:prSet/>
      <dgm:spPr/>
      <dgm:t>
        <a:bodyPr/>
        <a:lstStyle/>
        <a:p>
          <a:endParaRPr lang="en-US"/>
        </a:p>
      </dgm:t>
    </dgm:pt>
    <dgm:pt modelId="{09C6FCF5-40B2-1D45-9064-28F9098C070F}">
      <dgm:prSet phldrT="[Text]"/>
      <dgm:spPr/>
      <dgm:t>
        <a:bodyPr/>
        <a:lstStyle/>
        <a:p>
          <a:r>
            <a:rPr lang="en-US" b="1" dirty="0" smtClean="0">
              <a:solidFill>
                <a:srgbClr val="000000"/>
              </a:solidFill>
            </a:rPr>
            <a:t>T</a:t>
          </a:r>
          <a:r>
            <a:rPr lang="vi-VN" b="1" dirty="0" smtClean="0">
              <a:solidFill>
                <a:srgbClr val="000000"/>
              </a:solidFill>
            </a:rPr>
            <a:t>ổ chức trải nghiệm</a:t>
          </a:r>
          <a:endParaRPr lang="en-US" b="1" dirty="0">
            <a:solidFill>
              <a:srgbClr val="000000"/>
            </a:solidFill>
          </a:endParaRPr>
        </a:p>
      </dgm:t>
    </dgm:pt>
    <dgm:pt modelId="{2121A4E8-7858-1C48-BD15-5EE369C56474}" type="parTrans" cxnId="{E5762581-2AA8-9347-BE52-24007AFEABB7}">
      <dgm:prSet/>
      <dgm:spPr/>
      <dgm:t>
        <a:bodyPr/>
        <a:lstStyle/>
        <a:p>
          <a:endParaRPr lang="en-US"/>
        </a:p>
      </dgm:t>
    </dgm:pt>
    <dgm:pt modelId="{66B0920D-44D1-D241-A9EE-892488A2C2A6}" type="sibTrans" cxnId="{E5762581-2AA8-9347-BE52-24007AFEABB7}">
      <dgm:prSet/>
      <dgm:spPr/>
      <dgm:t>
        <a:bodyPr/>
        <a:lstStyle/>
        <a:p>
          <a:endParaRPr lang="en-US"/>
        </a:p>
      </dgm:t>
    </dgm:pt>
    <dgm:pt modelId="{743C9719-BEBC-C44A-B7D2-AA27062D0B03}">
      <dgm:prSet phldrT="[Text]"/>
      <dgm:spPr/>
      <dgm:t>
        <a:bodyPr/>
        <a:lstStyle/>
        <a:p>
          <a:pPr algn="ctr"/>
          <a:r>
            <a:rPr lang="vi-VN" b="1" dirty="0" smtClean="0"/>
            <a:t>Tập trung vào trải nghiệm của người bệnh</a:t>
          </a:r>
          <a:endParaRPr lang="en-US" b="1" dirty="0"/>
        </a:p>
      </dgm:t>
    </dgm:pt>
    <dgm:pt modelId="{9E082A53-B9C8-B848-BBA6-3E233FAA4312}" type="parTrans" cxnId="{348A8165-73BD-2449-B46D-A42DBC112A8D}">
      <dgm:prSet/>
      <dgm:spPr/>
      <dgm:t>
        <a:bodyPr/>
        <a:lstStyle/>
        <a:p>
          <a:endParaRPr lang="en-US"/>
        </a:p>
      </dgm:t>
    </dgm:pt>
    <dgm:pt modelId="{ADB50895-428D-5148-906A-7C496D174570}" type="sibTrans" cxnId="{348A8165-73BD-2449-B46D-A42DBC112A8D}">
      <dgm:prSet/>
      <dgm:spPr/>
      <dgm:t>
        <a:bodyPr/>
        <a:lstStyle/>
        <a:p>
          <a:endParaRPr lang="en-US"/>
        </a:p>
      </dgm:t>
    </dgm:pt>
    <dgm:pt modelId="{90622EDB-1D41-7A4B-A54E-AD063909E58B}">
      <dgm:prSet phldrT="[Text]"/>
      <dgm:spPr/>
      <dgm:t>
        <a:bodyPr/>
        <a:lstStyle/>
        <a:p>
          <a:pPr algn="ctr"/>
          <a:r>
            <a:rPr lang="vi-VN" b="1" dirty="0" smtClean="0"/>
            <a:t>Gắn kết và kết nối theo cách riêng và đáng nhớ</a:t>
          </a:r>
          <a:endParaRPr lang="en-US" b="1" dirty="0" smtClean="0"/>
        </a:p>
      </dgm:t>
    </dgm:pt>
    <dgm:pt modelId="{F4CFE991-1576-A346-B29A-2295A0FFC6F8}" type="parTrans" cxnId="{CA6B5558-B3D7-D243-9527-3D8152A20848}">
      <dgm:prSet/>
      <dgm:spPr/>
      <dgm:t>
        <a:bodyPr/>
        <a:lstStyle/>
        <a:p>
          <a:endParaRPr lang="en-US"/>
        </a:p>
      </dgm:t>
    </dgm:pt>
    <dgm:pt modelId="{E6883338-1C05-0147-A0C9-9ED84576E076}" type="sibTrans" cxnId="{CA6B5558-B3D7-D243-9527-3D8152A20848}">
      <dgm:prSet/>
      <dgm:spPr/>
      <dgm:t>
        <a:bodyPr/>
        <a:lstStyle/>
        <a:p>
          <a:endParaRPr lang="en-US"/>
        </a:p>
      </dgm:t>
    </dgm:pt>
    <dgm:pt modelId="{B2791879-BFB8-894E-9901-F710ED9273EF}">
      <dgm:prSet phldrT="[Text]"/>
      <dgm:spPr/>
      <dgm:t>
        <a:bodyPr/>
        <a:lstStyle/>
        <a:p>
          <a:pPr algn="ctr"/>
          <a:r>
            <a:rPr lang="vi-VN" b="1" dirty="0" smtClean="0"/>
            <a:t>Hai người không thể có cũng một trải nghiệm</a:t>
          </a:r>
          <a:endParaRPr lang="en-US" b="1" dirty="0" smtClean="0"/>
        </a:p>
      </dgm:t>
    </dgm:pt>
    <dgm:pt modelId="{7695939A-8E66-DF43-9268-E153BB024FCC}" type="parTrans" cxnId="{323A1A92-CDEF-0741-B32F-5A9336349BBC}">
      <dgm:prSet/>
      <dgm:spPr/>
      <dgm:t>
        <a:bodyPr/>
        <a:lstStyle/>
        <a:p>
          <a:endParaRPr lang="en-US"/>
        </a:p>
      </dgm:t>
    </dgm:pt>
    <dgm:pt modelId="{6D05D4D1-9C61-904D-8AED-95531A608928}" type="sibTrans" cxnId="{323A1A92-CDEF-0741-B32F-5A9336349BBC}">
      <dgm:prSet/>
      <dgm:spPr/>
      <dgm:t>
        <a:bodyPr/>
        <a:lstStyle/>
        <a:p>
          <a:endParaRPr lang="en-US"/>
        </a:p>
      </dgm:t>
    </dgm:pt>
    <dgm:pt modelId="{865D66C5-2A80-604C-B662-799C735F5A39}">
      <dgm:prSet phldrT="[Text]"/>
      <dgm:spPr/>
      <dgm:t>
        <a:bodyPr/>
        <a:lstStyle/>
        <a:p>
          <a:pPr algn="ctr"/>
          <a:r>
            <a:rPr lang="vi-VN" b="1" dirty="0" smtClean="0"/>
            <a:t>Kết nối giữa một sự việc và tâm lý của con người</a:t>
          </a:r>
          <a:endParaRPr lang="en-US" b="1" dirty="0" smtClean="0"/>
        </a:p>
      </dgm:t>
    </dgm:pt>
    <dgm:pt modelId="{AC128F0D-4CCA-2E44-8536-054C06BB8F69}" type="parTrans" cxnId="{4E319818-D2F6-304B-A419-B8479FD473DA}">
      <dgm:prSet/>
      <dgm:spPr/>
      <dgm:t>
        <a:bodyPr/>
        <a:lstStyle/>
        <a:p>
          <a:endParaRPr lang="en-US"/>
        </a:p>
      </dgm:t>
    </dgm:pt>
    <dgm:pt modelId="{7FE60540-D2E2-1649-8E38-7E9689E87497}" type="sibTrans" cxnId="{4E319818-D2F6-304B-A419-B8479FD473DA}">
      <dgm:prSet/>
      <dgm:spPr/>
      <dgm:t>
        <a:bodyPr/>
        <a:lstStyle/>
        <a:p>
          <a:endParaRPr lang="en-US"/>
        </a:p>
      </dgm:t>
    </dgm:pt>
    <dgm:pt modelId="{FCC43B9C-686A-1247-B8F3-476019670DE0}" type="pres">
      <dgm:prSet presAssocID="{1785646F-A2FC-0D46-A57A-3120D337D5A8}" presName="list" presStyleCnt="0">
        <dgm:presLayoutVars>
          <dgm:dir/>
          <dgm:animLvl val="lvl"/>
        </dgm:presLayoutVars>
      </dgm:prSet>
      <dgm:spPr/>
      <dgm:t>
        <a:bodyPr/>
        <a:lstStyle/>
        <a:p>
          <a:endParaRPr lang="en-US"/>
        </a:p>
      </dgm:t>
    </dgm:pt>
    <dgm:pt modelId="{3973D50A-422E-B74A-BADC-4B9664424A48}" type="pres">
      <dgm:prSet presAssocID="{DC9FFABC-FFF4-6940-9481-E9E1C13B3BA7}" presName="posSpace" presStyleCnt="0"/>
      <dgm:spPr/>
      <dgm:t>
        <a:bodyPr/>
        <a:lstStyle/>
        <a:p>
          <a:endParaRPr lang="en-US"/>
        </a:p>
      </dgm:t>
    </dgm:pt>
    <dgm:pt modelId="{7F396E7C-02C0-F146-B5B0-F8706358B6AB}" type="pres">
      <dgm:prSet presAssocID="{DC9FFABC-FFF4-6940-9481-E9E1C13B3BA7}" presName="vertFlow" presStyleCnt="0"/>
      <dgm:spPr/>
      <dgm:t>
        <a:bodyPr/>
        <a:lstStyle/>
        <a:p>
          <a:endParaRPr lang="en-US"/>
        </a:p>
      </dgm:t>
    </dgm:pt>
    <dgm:pt modelId="{991D3188-4E0F-E242-8EC1-7818CEF3334C}" type="pres">
      <dgm:prSet presAssocID="{DC9FFABC-FFF4-6940-9481-E9E1C13B3BA7}" presName="topSpace" presStyleCnt="0"/>
      <dgm:spPr/>
      <dgm:t>
        <a:bodyPr/>
        <a:lstStyle/>
        <a:p>
          <a:endParaRPr lang="en-US"/>
        </a:p>
      </dgm:t>
    </dgm:pt>
    <dgm:pt modelId="{0BC0F027-2D96-C14C-BDC8-D11877C56EDA}" type="pres">
      <dgm:prSet presAssocID="{DC9FFABC-FFF4-6940-9481-E9E1C13B3BA7}" presName="firstComp" presStyleCnt="0"/>
      <dgm:spPr/>
      <dgm:t>
        <a:bodyPr/>
        <a:lstStyle/>
        <a:p>
          <a:endParaRPr lang="en-US"/>
        </a:p>
      </dgm:t>
    </dgm:pt>
    <dgm:pt modelId="{72CC9805-920F-A943-A254-334A2BD1BDD9}" type="pres">
      <dgm:prSet presAssocID="{DC9FFABC-FFF4-6940-9481-E9E1C13B3BA7}" presName="firstChild" presStyleLbl="bgAccFollowNode1" presStyleIdx="0" presStyleCnt="6" custScaleX="104073" custScaleY="96414" custLinFactNeighborX="-14580" custLinFactNeighborY="18722"/>
      <dgm:spPr/>
      <dgm:t>
        <a:bodyPr/>
        <a:lstStyle/>
        <a:p>
          <a:endParaRPr lang="en-US"/>
        </a:p>
      </dgm:t>
    </dgm:pt>
    <dgm:pt modelId="{6B08FE02-A838-AB4F-B936-42682347DECF}" type="pres">
      <dgm:prSet presAssocID="{DC9FFABC-FFF4-6940-9481-E9E1C13B3BA7}" presName="firstChildTx" presStyleLbl="bgAccFollowNode1" presStyleIdx="0" presStyleCnt="6">
        <dgm:presLayoutVars>
          <dgm:bulletEnabled val="1"/>
        </dgm:presLayoutVars>
      </dgm:prSet>
      <dgm:spPr/>
      <dgm:t>
        <a:bodyPr/>
        <a:lstStyle/>
        <a:p>
          <a:endParaRPr lang="en-US"/>
        </a:p>
      </dgm:t>
    </dgm:pt>
    <dgm:pt modelId="{E8A0E925-219C-8E4F-B6E3-ACEC4047CF6C}" type="pres">
      <dgm:prSet presAssocID="{E6FA7A91-D2D7-0241-A1BB-1516FEF54E72}" presName="comp" presStyleCnt="0"/>
      <dgm:spPr/>
      <dgm:t>
        <a:bodyPr/>
        <a:lstStyle/>
        <a:p>
          <a:endParaRPr lang="en-US"/>
        </a:p>
      </dgm:t>
    </dgm:pt>
    <dgm:pt modelId="{1FEC883C-7EE0-964A-B40B-A60C8F9DF3B0}" type="pres">
      <dgm:prSet presAssocID="{E6FA7A91-D2D7-0241-A1BB-1516FEF54E72}" presName="child" presStyleLbl="bgAccFollowNode1" presStyleIdx="1" presStyleCnt="6" custScaleX="104596" custScaleY="97978" custLinFactNeighborX="-14284" custLinFactNeighborY="18258"/>
      <dgm:spPr/>
      <dgm:t>
        <a:bodyPr/>
        <a:lstStyle/>
        <a:p>
          <a:endParaRPr lang="en-US"/>
        </a:p>
      </dgm:t>
    </dgm:pt>
    <dgm:pt modelId="{2CB482AE-C8D3-7F43-BAA1-8A8CB86262A7}" type="pres">
      <dgm:prSet presAssocID="{E6FA7A91-D2D7-0241-A1BB-1516FEF54E72}" presName="childTx" presStyleLbl="bgAccFollowNode1" presStyleIdx="1" presStyleCnt="6">
        <dgm:presLayoutVars>
          <dgm:bulletEnabled val="1"/>
        </dgm:presLayoutVars>
      </dgm:prSet>
      <dgm:spPr/>
      <dgm:t>
        <a:bodyPr/>
        <a:lstStyle/>
        <a:p>
          <a:endParaRPr lang="en-US"/>
        </a:p>
      </dgm:t>
    </dgm:pt>
    <dgm:pt modelId="{829057CE-1C22-2F49-ABFC-B40EC22625AC}" type="pres">
      <dgm:prSet presAssocID="{DC9FFABC-FFF4-6940-9481-E9E1C13B3BA7}" presName="negSpace" presStyleCnt="0"/>
      <dgm:spPr/>
      <dgm:t>
        <a:bodyPr/>
        <a:lstStyle/>
        <a:p>
          <a:endParaRPr lang="en-US"/>
        </a:p>
      </dgm:t>
    </dgm:pt>
    <dgm:pt modelId="{84975A30-42F3-DB47-8809-478AB3C19045}" type="pres">
      <dgm:prSet presAssocID="{DC9FFABC-FFF4-6940-9481-E9E1C13B3BA7}" presName="circle" presStyleLbl="node1" presStyleIdx="0" presStyleCnt="2" custLinFactNeighborX="-7851" custLinFactNeighborY="-1422"/>
      <dgm:spPr/>
      <dgm:t>
        <a:bodyPr/>
        <a:lstStyle/>
        <a:p>
          <a:endParaRPr lang="en-US"/>
        </a:p>
      </dgm:t>
    </dgm:pt>
    <dgm:pt modelId="{BA09949B-2DA6-3A44-9875-E53A567857CC}" type="pres">
      <dgm:prSet presAssocID="{8CB4BA4E-5608-0C41-A7BE-9DF14D3B1583}" presName="transSpace" presStyleCnt="0"/>
      <dgm:spPr/>
      <dgm:t>
        <a:bodyPr/>
        <a:lstStyle/>
        <a:p>
          <a:endParaRPr lang="en-US"/>
        </a:p>
      </dgm:t>
    </dgm:pt>
    <dgm:pt modelId="{2D9931C6-D290-174D-BACB-3D477EA3DC1B}" type="pres">
      <dgm:prSet presAssocID="{09C6FCF5-40B2-1D45-9064-28F9098C070F}" presName="posSpace" presStyleCnt="0"/>
      <dgm:spPr/>
      <dgm:t>
        <a:bodyPr/>
        <a:lstStyle/>
        <a:p>
          <a:endParaRPr lang="en-US"/>
        </a:p>
      </dgm:t>
    </dgm:pt>
    <dgm:pt modelId="{F71AD847-104F-734A-8AEE-15CE9BD07D55}" type="pres">
      <dgm:prSet presAssocID="{09C6FCF5-40B2-1D45-9064-28F9098C070F}" presName="vertFlow" presStyleCnt="0"/>
      <dgm:spPr/>
      <dgm:t>
        <a:bodyPr/>
        <a:lstStyle/>
        <a:p>
          <a:endParaRPr lang="en-US"/>
        </a:p>
      </dgm:t>
    </dgm:pt>
    <dgm:pt modelId="{9BF65C29-F078-A54F-B1EC-43CD875A74B1}" type="pres">
      <dgm:prSet presAssocID="{09C6FCF5-40B2-1D45-9064-28F9098C070F}" presName="topSpace" presStyleCnt="0"/>
      <dgm:spPr/>
      <dgm:t>
        <a:bodyPr/>
        <a:lstStyle/>
        <a:p>
          <a:endParaRPr lang="en-US"/>
        </a:p>
      </dgm:t>
    </dgm:pt>
    <dgm:pt modelId="{1AAFB6AB-2F43-1A4A-AD72-BD719C9FA825}" type="pres">
      <dgm:prSet presAssocID="{09C6FCF5-40B2-1D45-9064-28F9098C070F}" presName="firstComp" presStyleCnt="0"/>
      <dgm:spPr/>
      <dgm:t>
        <a:bodyPr/>
        <a:lstStyle/>
        <a:p>
          <a:endParaRPr lang="en-US"/>
        </a:p>
      </dgm:t>
    </dgm:pt>
    <dgm:pt modelId="{8C8C91C4-09CB-9A43-9F1B-A810B1CCFC15}" type="pres">
      <dgm:prSet presAssocID="{09C6FCF5-40B2-1D45-9064-28F9098C070F}" presName="firstChild" presStyleLbl="bgAccFollowNode1" presStyleIdx="2" presStyleCnt="6" custScaleX="109299" custScaleY="36017" custLinFactNeighborX="1321" custLinFactNeighborY="1295"/>
      <dgm:spPr/>
      <dgm:t>
        <a:bodyPr/>
        <a:lstStyle/>
        <a:p>
          <a:endParaRPr lang="en-US"/>
        </a:p>
      </dgm:t>
    </dgm:pt>
    <dgm:pt modelId="{604CEEB8-EB4A-884A-A72E-F88F38517B39}" type="pres">
      <dgm:prSet presAssocID="{09C6FCF5-40B2-1D45-9064-28F9098C070F}" presName="firstChildTx" presStyleLbl="bgAccFollowNode1" presStyleIdx="2" presStyleCnt="6">
        <dgm:presLayoutVars>
          <dgm:bulletEnabled val="1"/>
        </dgm:presLayoutVars>
      </dgm:prSet>
      <dgm:spPr/>
      <dgm:t>
        <a:bodyPr/>
        <a:lstStyle/>
        <a:p>
          <a:endParaRPr lang="en-US"/>
        </a:p>
      </dgm:t>
    </dgm:pt>
    <dgm:pt modelId="{570A4BD7-853F-8044-84B9-1B7BAFDCA627}" type="pres">
      <dgm:prSet presAssocID="{90622EDB-1D41-7A4B-A54E-AD063909E58B}" presName="comp" presStyleCnt="0"/>
      <dgm:spPr/>
      <dgm:t>
        <a:bodyPr/>
        <a:lstStyle/>
        <a:p>
          <a:endParaRPr lang="en-US"/>
        </a:p>
      </dgm:t>
    </dgm:pt>
    <dgm:pt modelId="{9A8A1099-5EE4-6E4F-92DF-A37B69F93945}" type="pres">
      <dgm:prSet presAssocID="{90622EDB-1D41-7A4B-A54E-AD063909E58B}" presName="child" presStyleLbl="bgAccFollowNode1" presStyleIdx="3" presStyleCnt="6" custScaleX="110689" custScaleY="76498"/>
      <dgm:spPr/>
      <dgm:t>
        <a:bodyPr/>
        <a:lstStyle/>
        <a:p>
          <a:endParaRPr lang="en-US"/>
        </a:p>
      </dgm:t>
    </dgm:pt>
    <dgm:pt modelId="{2EA4FB12-A389-A449-A561-FEEE1F92F5EA}" type="pres">
      <dgm:prSet presAssocID="{90622EDB-1D41-7A4B-A54E-AD063909E58B}" presName="childTx" presStyleLbl="bgAccFollowNode1" presStyleIdx="3" presStyleCnt="6">
        <dgm:presLayoutVars>
          <dgm:bulletEnabled val="1"/>
        </dgm:presLayoutVars>
      </dgm:prSet>
      <dgm:spPr/>
      <dgm:t>
        <a:bodyPr/>
        <a:lstStyle/>
        <a:p>
          <a:endParaRPr lang="en-US"/>
        </a:p>
      </dgm:t>
    </dgm:pt>
    <dgm:pt modelId="{946B1DC9-5D6B-F94D-ACA0-9CF47D2AE7C4}" type="pres">
      <dgm:prSet presAssocID="{B2791879-BFB8-894E-9901-F710ED9273EF}" presName="comp" presStyleCnt="0"/>
      <dgm:spPr/>
      <dgm:t>
        <a:bodyPr/>
        <a:lstStyle/>
        <a:p>
          <a:endParaRPr lang="en-US"/>
        </a:p>
      </dgm:t>
    </dgm:pt>
    <dgm:pt modelId="{0173BFCC-A719-8744-9534-78FA6FA74784}" type="pres">
      <dgm:prSet presAssocID="{B2791879-BFB8-894E-9901-F710ED9273EF}" presName="child" presStyleLbl="bgAccFollowNode1" presStyleIdx="4" presStyleCnt="6" custScaleX="109319" custScaleY="62120"/>
      <dgm:spPr/>
      <dgm:t>
        <a:bodyPr/>
        <a:lstStyle/>
        <a:p>
          <a:endParaRPr lang="en-US"/>
        </a:p>
      </dgm:t>
    </dgm:pt>
    <dgm:pt modelId="{72D72E56-9D5C-D945-A993-3426FA3C2355}" type="pres">
      <dgm:prSet presAssocID="{B2791879-BFB8-894E-9901-F710ED9273EF}" presName="childTx" presStyleLbl="bgAccFollowNode1" presStyleIdx="4" presStyleCnt="6">
        <dgm:presLayoutVars>
          <dgm:bulletEnabled val="1"/>
        </dgm:presLayoutVars>
      </dgm:prSet>
      <dgm:spPr/>
      <dgm:t>
        <a:bodyPr/>
        <a:lstStyle/>
        <a:p>
          <a:endParaRPr lang="en-US"/>
        </a:p>
      </dgm:t>
    </dgm:pt>
    <dgm:pt modelId="{8B9AB2DA-D398-5740-933B-E1B7EE4519E3}" type="pres">
      <dgm:prSet presAssocID="{865D66C5-2A80-604C-B662-799C735F5A39}" presName="comp" presStyleCnt="0"/>
      <dgm:spPr/>
      <dgm:t>
        <a:bodyPr/>
        <a:lstStyle/>
        <a:p>
          <a:endParaRPr lang="en-US"/>
        </a:p>
      </dgm:t>
    </dgm:pt>
    <dgm:pt modelId="{B9795584-63EB-5641-999A-5FCE191EC041}" type="pres">
      <dgm:prSet presAssocID="{865D66C5-2A80-604C-B662-799C735F5A39}" presName="child" presStyleLbl="bgAccFollowNode1" presStyleIdx="5" presStyleCnt="6" custScaleX="110295" custScaleY="69531"/>
      <dgm:spPr/>
      <dgm:t>
        <a:bodyPr/>
        <a:lstStyle/>
        <a:p>
          <a:endParaRPr lang="en-US"/>
        </a:p>
      </dgm:t>
    </dgm:pt>
    <dgm:pt modelId="{67BF47E5-23A0-5348-833A-DFD65800BEE9}" type="pres">
      <dgm:prSet presAssocID="{865D66C5-2A80-604C-B662-799C735F5A39}" presName="childTx" presStyleLbl="bgAccFollowNode1" presStyleIdx="5" presStyleCnt="6">
        <dgm:presLayoutVars>
          <dgm:bulletEnabled val="1"/>
        </dgm:presLayoutVars>
      </dgm:prSet>
      <dgm:spPr/>
      <dgm:t>
        <a:bodyPr/>
        <a:lstStyle/>
        <a:p>
          <a:endParaRPr lang="en-US"/>
        </a:p>
      </dgm:t>
    </dgm:pt>
    <dgm:pt modelId="{8746D3DC-6E1B-024B-9DBF-E62CB1EEBAE5}" type="pres">
      <dgm:prSet presAssocID="{09C6FCF5-40B2-1D45-9064-28F9098C070F}" presName="negSpace" presStyleCnt="0"/>
      <dgm:spPr/>
      <dgm:t>
        <a:bodyPr/>
        <a:lstStyle/>
        <a:p>
          <a:endParaRPr lang="en-US"/>
        </a:p>
      </dgm:t>
    </dgm:pt>
    <dgm:pt modelId="{B44311F1-1653-D841-B181-5DE9DD5EE0BF}" type="pres">
      <dgm:prSet presAssocID="{09C6FCF5-40B2-1D45-9064-28F9098C070F}" presName="circle" presStyleLbl="node1" presStyleIdx="1" presStyleCnt="2" custLinFactNeighborX="-10831" custLinFactNeighborY="-3857"/>
      <dgm:spPr/>
      <dgm:t>
        <a:bodyPr/>
        <a:lstStyle/>
        <a:p>
          <a:endParaRPr lang="en-US"/>
        </a:p>
      </dgm:t>
    </dgm:pt>
  </dgm:ptLst>
  <dgm:cxnLst>
    <dgm:cxn modelId="{35A5753F-C682-4E44-9095-3DDED0796824}" srcId="{DC9FFABC-FFF4-6940-9481-E9E1C13B3BA7}" destId="{E6FA7A91-D2D7-0241-A1BB-1516FEF54E72}" srcOrd="1" destOrd="0" parTransId="{C008FB5A-FECB-6A45-8328-CEB8E6A502FD}" sibTransId="{4466F196-4CF8-E648-9B74-AD72A041C676}"/>
    <dgm:cxn modelId="{30B23747-14E4-FC4B-B42B-FBC08F0580AD}" type="presOf" srcId="{90622EDB-1D41-7A4B-A54E-AD063909E58B}" destId="{9A8A1099-5EE4-6E4F-92DF-A37B69F93945}" srcOrd="0" destOrd="0" presId="urn:microsoft.com/office/officeart/2005/8/layout/hList9"/>
    <dgm:cxn modelId="{323A1A92-CDEF-0741-B32F-5A9336349BBC}" srcId="{09C6FCF5-40B2-1D45-9064-28F9098C070F}" destId="{B2791879-BFB8-894E-9901-F710ED9273EF}" srcOrd="2" destOrd="0" parTransId="{7695939A-8E66-DF43-9268-E153BB024FCC}" sibTransId="{6D05D4D1-9C61-904D-8AED-95531A608928}"/>
    <dgm:cxn modelId="{F492D383-F369-A74F-B114-ACFC6CA2C278}" type="presOf" srcId="{1F3F7DF9-24EB-4045-9003-D1DE167BC78F}" destId="{72CC9805-920F-A943-A254-334A2BD1BDD9}" srcOrd="0" destOrd="0" presId="urn:microsoft.com/office/officeart/2005/8/layout/hList9"/>
    <dgm:cxn modelId="{C2BC87D2-42BD-6E42-871A-52CE2ED3781B}" type="presOf" srcId="{1785646F-A2FC-0D46-A57A-3120D337D5A8}" destId="{FCC43B9C-686A-1247-B8F3-476019670DE0}" srcOrd="0" destOrd="0" presId="urn:microsoft.com/office/officeart/2005/8/layout/hList9"/>
    <dgm:cxn modelId="{195556DB-B873-BD4A-9F55-2D6A84551460}" type="presOf" srcId="{743C9719-BEBC-C44A-B7D2-AA27062D0B03}" destId="{604CEEB8-EB4A-884A-A72E-F88F38517B39}" srcOrd="1" destOrd="0" presId="urn:microsoft.com/office/officeart/2005/8/layout/hList9"/>
    <dgm:cxn modelId="{4E319818-D2F6-304B-A419-B8479FD473DA}" srcId="{09C6FCF5-40B2-1D45-9064-28F9098C070F}" destId="{865D66C5-2A80-604C-B662-799C735F5A39}" srcOrd="3" destOrd="0" parTransId="{AC128F0D-4CCA-2E44-8536-054C06BB8F69}" sibTransId="{7FE60540-D2E2-1649-8E38-7E9689E87497}"/>
    <dgm:cxn modelId="{A842194B-E9F2-EF40-A4E4-8F75801E6DD0}" type="presOf" srcId="{865D66C5-2A80-604C-B662-799C735F5A39}" destId="{67BF47E5-23A0-5348-833A-DFD65800BEE9}" srcOrd="1" destOrd="0" presId="urn:microsoft.com/office/officeart/2005/8/layout/hList9"/>
    <dgm:cxn modelId="{C727CABE-9E36-364F-AF7E-E8548BFFF79E}" type="presOf" srcId="{09C6FCF5-40B2-1D45-9064-28F9098C070F}" destId="{B44311F1-1653-D841-B181-5DE9DD5EE0BF}" srcOrd="0" destOrd="0" presId="urn:microsoft.com/office/officeart/2005/8/layout/hList9"/>
    <dgm:cxn modelId="{CA6B5558-B3D7-D243-9527-3D8152A20848}" srcId="{09C6FCF5-40B2-1D45-9064-28F9098C070F}" destId="{90622EDB-1D41-7A4B-A54E-AD063909E58B}" srcOrd="1" destOrd="0" parTransId="{F4CFE991-1576-A346-B29A-2295A0FFC6F8}" sibTransId="{E6883338-1C05-0147-A0C9-9ED84576E076}"/>
    <dgm:cxn modelId="{E5762581-2AA8-9347-BE52-24007AFEABB7}" srcId="{1785646F-A2FC-0D46-A57A-3120D337D5A8}" destId="{09C6FCF5-40B2-1D45-9064-28F9098C070F}" srcOrd="1" destOrd="0" parTransId="{2121A4E8-7858-1C48-BD15-5EE369C56474}" sibTransId="{66B0920D-44D1-D241-A9EE-892488A2C2A6}"/>
    <dgm:cxn modelId="{64239585-1863-EA4A-9E35-95E63C48D7F6}" type="presOf" srcId="{E6FA7A91-D2D7-0241-A1BB-1516FEF54E72}" destId="{2CB482AE-C8D3-7F43-BAA1-8A8CB86262A7}" srcOrd="1" destOrd="0" presId="urn:microsoft.com/office/officeart/2005/8/layout/hList9"/>
    <dgm:cxn modelId="{8BED0A78-37F7-3A4B-A6F9-DC9197228DE0}" srcId="{DC9FFABC-FFF4-6940-9481-E9E1C13B3BA7}" destId="{1F3F7DF9-24EB-4045-9003-D1DE167BC78F}" srcOrd="0" destOrd="0" parTransId="{23EFB5AC-3F45-054C-98F3-0B2B3E85D4D5}" sibTransId="{8A0FA0B7-07F9-AE47-9A08-884DBD844B4B}"/>
    <dgm:cxn modelId="{F0AA19D7-BBDF-0A4E-934E-B0E1B3139309}" type="presOf" srcId="{B2791879-BFB8-894E-9901-F710ED9273EF}" destId="{72D72E56-9D5C-D945-A993-3426FA3C2355}" srcOrd="1" destOrd="0" presId="urn:microsoft.com/office/officeart/2005/8/layout/hList9"/>
    <dgm:cxn modelId="{ED19FED4-71C9-6849-93C3-630744F6F2D9}" type="presOf" srcId="{865D66C5-2A80-604C-B662-799C735F5A39}" destId="{B9795584-63EB-5641-999A-5FCE191EC041}" srcOrd="0" destOrd="0" presId="urn:microsoft.com/office/officeart/2005/8/layout/hList9"/>
    <dgm:cxn modelId="{747C5BAF-0A6A-E84C-A772-7C3FA3506F9F}" type="presOf" srcId="{743C9719-BEBC-C44A-B7D2-AA27062D0B03}" destId="{8C8C91C4-09CB-9A43-9F1B-A810B1CCFC15}" srcOrd="0" destOrd="0" presId="urn:microsoft.com/office/officeart/2005/8/layout/hList9"/>
    <dgm:cxn modelId="{83E8D776-778A-714D-95E1-5B61B28633B7}" type="presOf" srcId="{1F3F7DF9-24EB-4045-9003-D1DE167BC78F}" destId="{6B08FE02-A838-AB4F-B936-42682347DECF}" srcOrd="1" destOrd="0" presId="urn:microsoft.com/office/officeart/2005/8/layout/hList9"/>
    <dgm:cxn modelId="{7BAA65CB-3D7A-BE48-8A92-854ED9845B34}" type="presOf" srcId="{90622EDB-1D41-7A4B-A54E-AD063909E58B}" destId="{2EA4FB12-A389-A449-A561-FEEE1F92F5EA}" srcOrd="1" destOrd="0" presId="urn:microsoft.com/office/officeart/2005/8/layout/hList9"/>
    <dgm:cxn modelId="{03FD3FAB-4556-F044-AB7D-4CE630996714}" type="presOf" srcId="{E6FA7A91-D2D7-0241-A1BB-1516FEF54E72}" destId="{1FEC883C-7EE0-964A-B40B-A60C8F9DF3B0}" srcOrd="0" destOrd="0" presId="urn:microsoft.com/office/officeart/2005/8/layout/hList9"/>
    <dgm:cxn modelId="{B1B0A38B-C8C9-9F45-8F22-E9EF25EE32C9}" type="presOf" srcId="{DC9FFABC-FFF4-6940-9481-E9E1C13B3BA7}" destId="{84975A30-42F3-DB47-8809-478AB3C19045}" srcOrd="0" destOrd="0" presId="urn:microsoft.com/office/officeart/2005/8/layout/hList9"/>
    <dgm:cxn modelId="{E04303DE-9E2F-594E-BF42-F2AF90B720F9}" srcId="{1785646F-A2FC-0D46-A57A-3120D337D5A8}" destId="{DC9FFABC-FFF4-6940-9481-E9E1C13B3BA7}" srcOrd="0" destOrd="0" parTransId="{3743D370-1000-2C42-9CB3-E9337317A555}" sibTransId="{8CB4BA4E-5608-0C41-A7BE-9DF14D3B1583}"/>
    <dgm:cxn modelId="{348A8165-73BD-2449-B46D-A42DBC112A8D}" srcId="{09C6FCF5-40B2-1D45-9064-28F9098C070F}" destId="{743C9719-BEBC-C44A-B7D2-AA27062D0B03}" srcOrd="0" destOrd="0" parTransId="{9E082A53-B9C8-B848-BBA6-3E233FAA4312}" sibTransId="{ADB50895-428D-5148-906A-7C496D174570}"/>
    <dgm:cxn modelId="{FDEEAA14-FDE4-9E4C-A156-7728BC5B606A}" type="presOf" srcId="{B2791879-BFB8-894E-9901-F710ED9273EF}" destId="{0173BFCC-A719-8744-9534-78FA6FA74784}" srcOrd="0" destOrd="0" presId="urn:microsoft.com/office/officeart/2005/8/layout/hList9"/>
    <dgm:cxn modelId="{AB35FA6C-D068-0544-8633-C8CF9D08928B}" type="presParOf" srcId="{FCC43B9C-686A-1247-B8F3-476019670DE0}" destId="{3973D50A-422E-B74A-BADC-4B9664424A48}" srcOrd="0" destOrd="0" presId="urn:microsoft.com/office/officeart/2005/8/layout/hList9"/>
    <dgm:cxn modelId="{D816FB51-AE94-1E4E-B8A3-E350BD8F82A4}" type="presParOf" srcId="{FCC43B9C-686A-1247-B8F3-476019670DE0}" destId="{7F396E7C-02C0-F146-B5B0-F8706358B6AB}" srcOrd="1" destOrd="0" presId="urn:microsoft.com/office/officeart/2005/8/layout/hList9"/>
    <dgm:cxn modelId="{36C4349A-2CE6-3D4D-B714-E1B93BC20092}" type="presParOf" srcId="{7F396E7C-02C0-F146-B5B0-F8706358B6AB}" destId="{991D3188-4E0F-E242-8EC1-7818CEF3334C}" srcOrd="0" destOrd="0" presId="urn:microsoft.com/office/officeart/2005/8/layout/hList9"/>
    <dgm:cxn modelId="{ECC5E0DA-0133-7A4B-A732-41A89AFB6069}" type="presParOf" srcId="{7F396E7C-02C0-F146-B5B0-F8706358B6AB}" destId="{0BC0F027-2D96-C14C-BDC8-D11877C56EDA}" srcOrd="1" destOrd="0" presId="urn:microsoft.com/office/officeart/2005/8/layout/hList9"/>
    <dgm:cxn modelId="{6C0F0BD0-4F76-CA40-8C83-CE9438BFB04C}" type="presParOf" srcId="{0BC0F027-2D96-C14C-BDC8-D11877C56EDA}" destId="{72CC9805-920F-A943-A254-334A2BD1BDD9}" srcOrd="0" destOrd="0" presId="urn:microsoft.com/office/officeart/2005/8/layout/hList9"/>
    <dgm:cxn modelId="{0FF2FAA4-8327-B24E-BEDA-E32BBF66AA65}" type="presParOf" srcId="{0BC0F027-2D96-C14C-BDC8-D11877C56EDA}" destId="{6B08FE02-A838-AB4F-B936-42682347DECF}" srcOrd="1" destOrd="0" presId="urn:microsoft.com/office/officeart/2005/8/layout/hList9"/>
    <dgm:cxn modelId="{D565CA1B-A7E3-A44A-944A-CFF089A64F5B}" type="presParOf" srcId="{7F396E7C-02C0-F146-B5B0-F8706358B6AB}" destId="{E8A0E925-219C-8E4F-B6E3-ACEC4047CF6C}" srcOrd="2" destOrd="0" presId="urn:microsoft.com/office/officeart/2005/8/layout/hList9"/>
    <dgm:cxn modelId="{B242D0A2-ACD4-0844-B370-7535B5557579}" type="presParOf" srcId="{E8A0E925-219C-8E4F-B6E3-ACEC4047CF6C}" destId="{1FEC883C-7EE0-964A-B40B-A60C8F9DF3B0}" srcOrd="0" destOrd="0" presId="urn:microsoft.com/office/officeart/2005/8/layout/hList9"/>
    <dgm:cxn modelId="{FC615628-61B7-D446-8998-D3254EC19DF9}" type="presParOf" srcId="{E8A0E925-219C-8E4F-B6E3-ACEC4047CF6C}" destId="{2CB482AE-C8D3-7F43-BAA1-8A8CB86262A7}" srcOrd="1" destOrd="0" presId="urn:microsoft.com/office/officeart/2005/8/layout/hList9"/>
    <dgm:cxn modelId="{1894D28B-FA7D-4A40-BAD9-351856107AEE}" type="presParOf" srcId="{FCC43B9C-686A-1247-B8F3-476019670DE0}" destId="{829057CE-1C22-2F49-ABFC-B40EC22625AC}" srcOrd="2" destOrd="0" presId="urn:microsoft.com/office/officeart/2005/8/layout/hList9"/>
    <dgm:cxn modelId="{B3545006-C914-5D45-8799-162DC1F4CC3A}" type="presParOf" srcId="{FCC43B9C-686A-1247-B8F3-476019670DE0}" destId="{84975A30-42F3-DB47-8809-478AB3C19045}" srcOrd="3" destOrd="0" presId="urn:microsoft.com/office/officeart/2005/8/layout/hList9"/>
    <dgm:cxn modelId="{BAD96790-0E89-284E-A184-377CC172020F}" type="presParOf" srcId="{FCC43B9C-686A-1247-B8F3-476019670DE0}" destId="{BA09949B-2DA6-3A44-9875-E53A567857CC}" srcOrd="4" destOrd="0" presId="urn:microsoft.com/office/officeart/2005/8/layout/hList9"/>
    <dgm:cxn modelId="{60BDD9B6-8F49-7246-87A9-20AC15DCCFBB}" type="presParOf" srcId="{FCC43B9C-686A-1247-B8F3-476019670DE0}" destId="{2D9931C6-D290-174D-BACB-3D477EA3DC1B}" srcOrd="5" destOrd="0" presId="urn:microsoft.com/office/officeart/2005/8/layout/hList9"/>
    <dgm:cxn modelId="{EA8B794E-40EA-D54C-8AC1-36EFB88A1D94}" type="presParOf" srcId="{FCC43B9C-686A-1247-B8F3-476019670DE0}" destId="{F71AD847-104F-734A-8AEE-15CE9BD07D55}" srcOrd="6" destOrd="0" presId="urn:microsoft.com/office/officeart/2005/8/layout/hList9"/>
    <dgm:cxn modelId="{D214E43B-658F-914C-8F5D-0452353FDED7}" type="presParOf" srcId="{F71AD847-104F-734A-8AEE-15CE9BD07D55}" destId="{9BF65C29-F078-A54F-B1EC-43CD875A74B1}" srcOrd="0" destOrd="0" presId="urn:microsoft.com/office/officeart/2005/8/layout/hList9"/>
    <dgm:cxn modelId="{537C609D-3288-CC45-8306-D9D7A71ACE0A}" type="presParOf" srcId="{F71AD847-104F-734A-8AEE-15CE9BD07D55}" destId="{1AAFB6AB-2F43-1A4A-AD72-BD719C9FA825}" srcOrd="1" destOrd="0" presId="urn:microsoft.com/office/officeart/2005/8/layout/hList9"/>
    <dgm:cxn modelId="{506EDB75-3F34-6341-85ED-27FA411F87D9}" type="presParOf" srcId="{1AAFB6AB-2F43-1A4A-AD72-BD719C9FA825}" destId="{8C8C91C4-09CB-9A43-9F1B-A810B1CCFC15}" srcOrd="0" destOrd="0" presId="urn:microsoft.com/office/officeart/2005/8/layout/hList9"/>
    <dgm:cxn modelId="{FAA08A91-C076-C34F-A4AE-D2BC6B5AC9DD}" type="presParOf" srcId="{1AAFB6AB-2F43-1A4A-AD72-BD719C9FA825}" destId="{604CEEB8-EB4A-884A-A72E-F88F38517B39}" srcOrd="1" destOrd="0" presId="urn:microsoft.com/office/officeart/2005/8/layout/hList9"/>
    <dgm:cxn modelId="{247B9D2C-9B75-2E4F-8508-30579066DF8A}" type="presParOf" srcId="{F71AD847-104F-734A-8AEE-15CE9BD07D55}" destId="{570A4BD7-853F-8044-84B9-1B7BAFDCA627}" srcOrd="2" destOrd="0" presId="urn:microsoft.com/office/officeart/2005/8/layout/hList9"/>
    <dgm:cxn modelId="{DD11F68A-D648-F443-BECF-67777F29A5BE}" type="presParOf" srcId="{570A4BD7-853F-8044-84B9-1B7BAFDCA627}" destId="{9A8A1099-5EE4-6E4F-92DF-A37B69F93945}" srcOrd="0" destOrd="0" presId="urn:microsoft.com/office/officeart/2005/8/layout/hList9"/>
    <dgm:cxn modelId="{0BD57E9F-F95B-054B-8F54-B84FBA8381ED}" type="presParOf" srcId="{570A4BD7-853F-8044-84B9-1B7BAFDCA627}" destId="{2EA4FB12-A389-A449-A561-FEEE1F92F5EA}" srcOrd="1" destOrd="0" presId="urn:microsoft.com/office/officeart/2005/8/layout/hList9"/>
    <dgm:cxn modelId="{4C86A33D-F01F-0B40-AA9D-45B8E0F0AF80}" type="presParOf" srcId="{F71AD847-104F-734A-8AEE-15CE9BD07D55}" destId="{946B1DC9-5D6B-F94D-ACA0-9CF47D2AE7C4}" srcOrd="3" destOrd="0" presId="urn:microsoft.com/office/officeart/2005/8/layout/hList9"/>
    <dgm:cxn modelId="{51E99033-6B0B-8748-915C-FBD9A73226CB}" type="presParOf" srcId="{946B1DC9-5D6B-F94D-ACA0-9CF47D2AE7C4}" destId="{0173BFCC-A719-8744-9534-78FA6FA74784}" srcOrd="0" destOrd="0" presId="urn:microsoft.com/office/officeart/2005/8/layout/hList9"/>
    <dgm:cxn modelId="{A737700F-0311-AE49-A72B-310A5C4A367B}" type="presParOf" srcId="{946B1DC9-5D6B-F94D-ACA0-9CF47D2AE7C4}" destId="{72D72E56-9D5C-D945-A993-3426FA3C2355}" srcOrd="1" destOrd="0" presId="urn:microsoft.com/office/officeart/2005/8/layout/hList9"/>
    <dgm:cxn modelId="{16C93BA2-B8B1-E444-8892-3C824D387E80}" type="presParOf" srcId="{F71AD847-104F-734A-8AEE-15CE9BD07D55}" destId="{8B9AB2DA-D398-5740-933B-E1B7EE4519E3}" srcOrd="4" destOrd="0" presId="urn:microsoft.com/office/officeart/2005/8/layout/hList9"/>
    <dgm:cxn modelId="{C452D53F-00CD-CE43-AB59-720B23FAB1A9}" type="presParOf" srcId="{8B9AB2DA-D398-5740-933B-E1B7EE4519E3}" destId="{B9795584-63EB-5641-999A-5FCE191EC041}" srcOrd="0" destOrd="0" presId="urn:microsoft.com/office/officeart/2005/8/layout/hList9"/>
    <dgm:cxn modelId="{4945B4F6-065A-6643-BE91-EF9AE7C18D2E}" type="presParOf" srcId="{8B9AB2DA-D398-5740-933B-E1B7EE4519E3}" destId="{67BF47E5-23A0-5348-833A-DFD65800BEE9}" srcOrd="1" destOrd="0" presId="urn:microsoft.com/office/officeart/2005/8/layout/hList9"/>
    <dgm:cxn modelId="{BC5025B6-72B8-5B47-A88D-C2776876171D}" type="presParOf" srcId="{FCC43B9C-686A-1247-B8F3-476019670DE0}" destId="{8746D3DC-6E1B-024B-9DBF-E62CB1EEBAE5}" srcOrd="7" destOrd="0" presId="urn:microsoft.com/office/officeart/2005/8/layout/hList9"/>
    <dgm:cxn modelId="{2D093F46-7D3C-254F-BCF0-D18D9F14BA92}" type="presParOf" srcId="{FCC43B9C-686A-1247-B8F3-476019670DE0}" destId="{B44311F1-1653-D841-B181-5DE9DD5EE0BF}"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C9805-920F-A943-A254-334A2BD1BDD9}">
      <dsp:nvSpPr>
        <dsp:cNvPr id="0" name=""/>
        <dsp:cNvSpPr/>
      </dsp:nvSpPr>
      <dsp:spPr>
        <a:xfrm>
          <a:off x="719407" y="1226736"/>
          <a:ext cx="2599459" cy="1535662"/>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lvl="0" algn="l" defTabSz="577850">
            <a:lnSpc>
              <a:spcPct val="90000"/>
            </a:lnSpc>
            <a:spcBef>
              <a:spcPct val="0"/>
            </a:spcBef>
            <a:spcAft>
              <a:spcPct val="35000"/>
            </a:spcAft>
          </a:pPr>
          <a:r>
            <a:rPr lang="vi-VN" sz="1300" b="1" kern="1200" dirty="0" smtClean="0"/>
            <a:t>Tập trung vào dịch vụ chăm sóc</a:t>
          </a:r>
          <a:endParaRPr lang="en-US" sz="1300" b="1" kern="1200" dirty="0" smtClean="0"/>
        </a:p>
      </dsp:txBody>
      <dsp:txXfrm>
        <a:off x="1135320" y="1226736"/>
        <a:ext cx="2183546" cy="1535662"/>
      </dsp:txXfrm>
    </dsp:sp>
    <dsp:sp modelId="{1FEC883C-7EE0-964A-B40B-A60C8F9DF3B0}">
      <dsp:nvSpPr>
        <dsp:cNvPr id="0" name=""/>
        <dsp:cNvSpPr/>
      </dsp:nvSpPr>
      <dsp:spPr>
        <a:xfrm>
          <a:off x="720268" y="2755009"/>
          <a:ext cx="2612523" cy="1560574"/>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lvl="0" algn="l" defTabSz="577850">
            <a:lnSpc>
              <a:spcPct val="90000"/>
            </a:lnSpc>
            <a:spcBef>
              <a:spcPct val="0"/>
            </a:spcBef>
            <a:spcAft>
              <a:spcPct val="35000"/>
            </a:spcAft>
          </a:pPr>
          <a:r>
            <a:rPr lang="vi-VN" sz="1300" b="1" kern="1200" dirty="0" smtClean="0"/>
            <a:t>Giặt khô , sửa chữa tự động, di động</a:t>
          </a:r>
          <a:endParaRPr lang="en-US" sz="1300" b="1" kern="1200" dirty="0"/>
        </a:p>
      </dsp:txBody>
      <dsp:txXfrm>
        <a:off x="1138272" y="2755009"/>
        <a:ext cx="2194519" cy="1560574"/>
      </dsp:txXfrm>
    </dsp:sp>
    <dsp:sp modelId="{84975A30-42F3-DB47-8809-478AB3C19045}">
      <dsp:nvSpPr>
        <dsp:cNvPr id="0" name=""/>
        <dsp:cNvSpPr/>
      </dsp:nvSpPr>
      <dsp:spPr>
        <a:xfrm>
          <a:off x="0" y="269104"/>
          <a:ext cx="1591984" cy="1591984"/>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vi-VN" sz="2300" b="1" kern="1200" dirty="0" smtClean="0">
              <a:solidFill>
                <a:srgbClr val="000000"/>
              </a:solidFill>
            </a:rPr>
            <a:t>Tổ chức dịch vụ</a:t>
          </a:r>
          <a:endParaRPr lang="en-US" sz="2300" b="1" kern="1200" dirty="0">
            <a:solidFill>
              <a:srgbClr val="000000"/>
            </a:solidFill>
          </a:endParaRPr>
        </a:p>
      </dsp:txBody>
      <dsp:txXfrm>
        <a:off x="233141" y="502245"/>
        <a:ext cx="1125702" cy="1125702"/>
      </dsp:txXfrm>
    </dsp:sp>
    <dsp:sp modelId="{8C8C91C4-09CB-9A43-9F1B-A810B1CCFC15}">
      <dsp:nvSpPr>
        <dsp:cNvPr id="0" name=""/>
        <dsp:cNvSpPr/>
      </dsp:nvSpPr>
      <dsp:spPr>
        <a:xfrm>
          <a:off x="5299921" y="949163"/>
          <a:ext cx="2889020" cy="573671"/>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lvl="0" algn="ctr" defTabSz="577850">
            <a:lnSpc>
              <a:spcPct val="90000"/>
            </a:lnSpc>
            <a:spcBef>
              <a:spcPct val="0"/>
            </a:spcBef>
            <a:spcAft>
              <a:spcPct val="35000"/>
            </a:spcAft>
          </a:pPr>
          <a:r>
            <a:rPr lang="vi-VN" sz="1300" b="1" kern="1200" dirty="0" smtClean="0"/>
            <a:t>Tập trung vào trải nghiệm của người bệnh</a:t>
          </a:r>
          <a:endParaRPr lang="en-US" sz="1300" b="1" kern="1200" dirty="0"/>
        </a:p>
      </dsp:txBody>
      <dsp:txXfrm>
        <a:off x="5762165" y="949163"/>
        <a:ext cx="2426777" cy="573671"/>
      </dsp:txXfrm>
    </dsp:sp>
    <dsp:sp modelId="{9A8A1099-5EE4-6E4F-92DF-A37B69F93945}">
      <dsp:nvSpPr>
        <dsp:cNvPr id="0" name=""/>
        <dsp:cNvSpPr/>
      </dsp:nvSpPr>
      <dsp:spPr>
        <a:xfrm>
          <a:off x="5281551" y="1502208"/>
          <a:ext cx="2925761" cy="1218444"/>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lvl="0" algn="ctr" defTabSz="577850">
            <a:lnSpc>
              <a:spcPct val="90000"/>
            </a:lnSpc>
            <a:spcBef>
              <a:spcPct val="0"/>
            </a:spcBef>
            <a:spcAft>
              <a:spcPct val="35000"/>
            </a:spcAft>
          </a:pPr>
          <a:r>
            <a:rPr lang="vi-VN" sz="1300" b="1" kern="1200" dirty="0" smtClean="0"/>
            <a:t>Gắn kết và kết nối theo cách riêng và đáng nhớ</a:t>
          </a:r>
          <a:endParaRPr lang="en-US" sz="1300" b="1" kern="1200" dirty="0" smtClean="0"/>
        </a:p>
      </dsp:txBody>
      <dsp:txXfrm>
        <a:off x="5749673" y="1502208"/>
        <a:ext cx="2457639" cy="1218444"/>
      </dsp:txXfrm>
    </dsp:sp>
    <dsp:sp modelId="{0173BFCC-A719-8744-9534-78FA6FA74784}">
      <dsp:nvSpPr>
        <dsp:cNvPr id="0" name=""/>
        <dsp:cNvSpPr/>
      </dsp:nvSpPr>
      <dsp:spPr>
        <a:xfrm>
          <a:off x="5299657" y="2720653"/>
          <a:ext cx="2889549" cy="989434"/>
        </a:xfrm>
        <a:prstGeom prst="rect">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lvl="0" algn="ctr" defTabSz="577850">
            <a:lnSpc>
              <a:spcPct val="90000"/>
            </a:lnSpc>
            <a:spcBef>
              <a:spcPct val="0"/>
            </a:spcBef>
            <a:spcAft>
              <a:spcPct val="35000"/>
            </a:spcAft>
          </a:pPr>
          <a:r>
            <a:rPr lang="vi-VN" sz="1300" b="1" kern="1200" dirty="0" smtClean="0"/>
            <a:t>Hai người không thể có cũng một trải nghiệm</a:t>
          </a:r>
          <a:endParaRPr lang="en-US" sz="1300" b="1" kern="1200" dirty="0" smtClean="0"/>
        </a:p>
      </dsp:txBody>
      <dsp:txXfrm>
        <a:off x="5761985" y="2720653"/>
        <a:ext cx="2427221" cy="989434"/>
      </dsp:txXfrm>
    </dsp:sp>
    <dsp:sp modelId="{B9795584-63EB-5641-999A-5FCE191EC041}">
      <dsp:nvSpPr>
        <dsp:cNvPr id="0" name=""/>
        <dsp:cNvSpPr/>
      </dsp:nvSpPr>
      <dsp:spPr>
        <a:xfrm>
          <a:off x="5286758" y="3710088"/>
          <a:ext cx="2915347" cy="1107475"/>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lvl="0" algn="ctr" defTabSz="577850">
            <a:lnSpc>
              <a:spcPct val="90000"/>
            </a:lnSpc>
            <a:spcBef>
              <a:spcPct val="0"/>
            </a:spcBef>
            <a:spcAft>
              <a:spcPct val="35000"/>
            </a:spcAft>
          </a:pPr>
          <a:r>
            <a:rPr lang="vi-VN" sz="1300" b="1" kern="1200" dirty="0" smtClean="0"/>
            <a:t>Kết nối giữa một sự việc và tâm lý của con người</a:t>
          </a:r>
          <a:endParaRPr lang="en-US" sz="1300" b="1" kern="1200" dirty="0" smtClean="0"/>
        </a:p>
      </dsp:txBody>
      <dsp:txXfrm>
        <a:off x="5753214" y="3710088"/>
        <a:ext cx="2448891" cy="1107475"/>
      </dsp:txXfrm>
    </dsp:sp>
    <dsp:sp modelId="{B44311F1-1653-D841-B181-5DE9DD5EE0BF}">
      <dsp:nvSpPr>
        <dsp:cNvPr id="0" name=""/>
        <dsp:cNvSpPr/>
      </dsp:nvSpPr>
      <dsp:spPr>
        <a:xfrm>
          <a:off x="4149165" y="230340"/>
          <a:ext cx="1591984" cy="1591984"/>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en-US" sz="2300" b="1" kern="1200" dirty="0" smtClean="0">
              <a:solidFill>
                <a:srgbClr val="000000"/>
              </a:solidFill>
            </a:rPr>
            <a:t>T</a:t>
          </a:r>
          <a:r>
            <a:rPr lang="vi-VN" sz="2300" b="1" kern="1200" dirty="0" smtClean="0">
              <a:solidFill>
                <a:srgbClr val="000000"/>
              </a:solidFill>
            </a:rPr>
            <a:t>ổ chức trải nghiệm</a:t>
          </a:r>
          <a:endParaRPr lang="en-US" sz="2300" b="1" kern="1200" dirty="0">
            <a:solidFill>
              <a:srgbClr val="000000"/>
            </a:solidFill>
          </a:endParaRPr>
        </a:p>
      </dsp:txBody>
      <dsp:txXfrm>
        <a:off x="4382306" y="463481"/>
        <a:ext cx="1125702" cy="1125702"/>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C86AD4-BE35-654F-88D5-133B9635F2F0}" type="datetimeFigureOut">
              <a:rPr lang="en-US" smtClean="0"/>
              <a:t>8/25/2017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515782-C859-3349-BF1C-B20D7BB34F89}" type="slidenum">
              <a:rPr lang="en-US" smtClean="0"/>
              <a:t>‹#›</a:t>
            </a:fld>
            <a:endParaRPr lang="en-US"/>
          </a:p>
        </p:txBody>
      </p:sp>
    </p:spTree>
    <p:extLst>
      <p:ext uri="{BB962C8B-B14F-4D97-AF65-F5344CB8AC3E}">
        <p14:creationId xmlns:p14="http://schemas.microsoft.com/office/powerpoint/2010/main" val="9188720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Audience for input</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2</a:t>
            </a:fld>
            <a:endParaRPr lang="en-US"/>
          </a:p>
        </p:txBody>
      </p:sp>
    </p:spTree>
    <p:extLst>
      <p:ext uri="{BB962C8B-B14F-4D97-AF65-F5344CB8AC3E}">
        <p14:creationId xmlns:p14="http://schemas.microsoft.com/office/powerpoint/2010/main" val="1539331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5</a:t>
            </a:fld>
            <a:endParaRPr lang="en-US"/>
          </a:p>
        </p:txBody>
      </p:sp>
    </p:spTree>
    <p:extLst>
      <p:ext uri="{BB962C8B-B14F-4D97-AF65-F5344CB8AC3E}">
        <p14:creationId xmlns:p14="http://schemas.microsoft.com/office/powerpoint/2010/main" val="856497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8</a:t>
            </a:fld>
            <a:endParaRPr lang="en-US"/>
          </a:p>
        </p:txBody>
      </p:sp>
    </p:spTree>
    <p:extLst>
      <p:ext uri="{BB962C8B-B14F-4D97-AF65-F5344CB8AC3E}">
        <p14:creationId xmlns:p14="http://schemas.microsoft.com/office/powerpoint/2010/main" val="37020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TOOLS:  BUILDING,</a:t>
            </a:r>
            <a:r>
              <a:rPr lang="en-US" baseline="0" dirty="0" smtClean="0"/>
              <a:t> EQUIPMENT, PEOPLE</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11</a:t>
            </a:fld>
            <a:endParaRPr lang="en-US"/>
          </a:p>
        </p:txBody>
      </p:sp>
    </p:spTree>
    <p:extLst>
      <p:ext uri="{BB962C8B-B14F-4D97-AF65-F5344CB8AC3E}">
        <p14:creationId xmlns:p14="http://schemas.microsoft.com/office/powerpoint/2010/main" val="1218709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Relationships, Resources and</a:t>
            </a:r>
            <a:r>
              <a:rPr lang="en-US" baseline="0" dirty="0" smtClean="0"/>
              <a:t> Results</a:t>
            </a:r>
          </a:p>
          <a:p>
            <a:r>
              <a:rPr lang="en-US" baseline="0" dirty="0" smtClean="0"/>
              <a:t>Empower employees</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12</a:t>
            </a:fld>
            <a:endParaRPr lang="en-US"/>
          </a:p>
        </p:txBody>
      </p:sp>
    </p:spTree>
    <p:extLst>
      <p:ext uri="{BB962C8B-B14F-4D97-AF65-F5344CB8AC3E}">
        <p14:creationId xmlns:p14="http://schemas.microsoft.com/office/powerpoint/2010/main" val="1592122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Knowledge, Skills, Behaviors</a:t>
            </a:r>
          </a:p>
          <a:p>
            <a:r>
              <a:rPr lang="en-US" dirty="0" smtClean="0"/>
              <a:t>16% in 2013 to 32% in 2015 (USE OF SMARTPHONE OR TABLET FOR DIAGNOSTIC OR HEALTH)</a:t>
            </a:r>
          </a:p>
          <a:p>
            <a:r>
              <a:rPr lang="en-US" dirty="0" smtClean="0"/>
              <a:t>60% of patients willing to have a consultancy with physician by mobile</a:t>
            </a:r>
            <a:r>
              <a:rPr lang="en-US" baseline="0" dirty="0" smtClean="0"/>
              <a:t> device</a:t>
            </a:r>
            <a:endParaRPr lang="en-US" dirty="0" smtClean="0"/>
          </a:p>
          <a:p>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13</a:t>
            </a:fld>
            <a:endParaRPr lang="en-US"/>
          </a:p>
        </p:txBody>
      </p:sp>
    </p:spTree>
    <p:extLst>
      <p:ext uri="{BB962C8B-B14F-4D97-AF65-F5344CB8AC3E}">
        <p14:creationId xmlns:p14="http://schemas.microsoft.com/office/powerpoint/2010/main" val="2142270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Knowledge,</a:t>
            </a:r>
            <a:r>
              <a:rPr lang="en-US" baseline="0" dirty="0" smtClean="0"/>
              <a:t> Skills and Behaviors</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14</a:t>
            </a:fld>
            <a:endParaRPr lang="en-US"/>
          </a:p>
        </p:txBody>
      </p:sp>
    </p:spTree>
    <p:extLst>
      <p:ext uri="{BB962C8B-B14F-4D97-AF65-F5344CB8AC3E}">
        <p14:creationId xmlns:p14="http://schemas.microsoft.com/office/powerpoint/2010/main" val="36893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Knowledge</a:t>
            </a:r>
            <a:r>
              <a:rPr lang="en-US" baseline="0" dirty="0" smtClean="0"/>
              <a:t>, Skills and Behaviors</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15</a:t>
            </a:fld>
            <a:endParaRPr lang="en-US"/>
          </a:p>
        </p:txBody>
      </p:sp>
    </p:spTree>
    <p:extLst>
      <p:ext uri="{BB962C8B-B14F-4D97-AF65-F5344CB8AC3E}">
        <p14:creationId xmlns:p14="http://schemas.microsoft.com/office/powerpoint/2010/main" val="1095110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ThetaCare</a:t>
            </a:r>
            <a:r>
              <a:rPr lang="en-US" dirty="0" smtClean="0"/>
              <a:t>: Within 90 minutes;  100% patient and nursing satisfaction;  25% reduction in</a:t>
            </a:r>
            <a:r>
              <a:rPr lang="en-US" baseline="0" dirty="0" smtClean="0"/>
              <a:t> total cost of care; </a:t>
            </a:r>
            <a:r>
              <a:rPr lang="en-US" dirty="0" smtClean="0"/>
              <a:t>no medical</a:t>
            </a:r>
            <a:r>
              <a:rPr lang="en-US" baseline="0" dirty="0" smtClean="0"/>
              <a:t> errors in 3 years, </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23</a:t>
            </a:fld>
            <a:endParaRPr lang="en-US"/>
          </a:p>
        </p:txBody>
      </p:sp>
    </p:spTree>
    <p:extLst>
      <p:ext uri="{BB962C8B-B14F-4D97-AF65-F5344CB8AC3E}">
        <p14:creationId xmlns:p14="http://schemas.microsoft.com/office/powerpoint/2010/main" val="718904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Positives</a:t>
            </a:r>
            <a:r>
              <a:rPr lang="en-US" baseline="0" dirty="0" smtClean="0"/>
              <a:t> physician management characteristics and potential negative ones.</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27</a:t>
            </a:fld>
            <a:endParaRPr lang="en-US"/>
          </a:p>
        </p:txBody>
      </p:sp>
    </p:spTree>
    <p:extLst>
      <p:ext uri="{BB962C8B-B14F-4D97-AF65-F5344CB8AC3E}">
        <p14:creationId xmlns:p14="http://schemas.microsoft.com/office/powerpoint/2010/main" val="253854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28</a:t>
            </a:fld>
            <a:endParaRPr lang="en-US"/>
          </a:p>
        </p:txBody>
      </p:sp>
    </p:spTree>
    <p:extLst>
      <p:ext uri="{BB962C8B-B14F-4D97-AF65-F5344CB8AC3E}">
        <p14:creationId xmlns:p14="http://schemas.microsoft.com/office/powerpoint/2010/main" val="2005781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TRINITY METRICS</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29</a:t>
            </a:fld>
            <a:endParaRPr lang="en-US"/>
          </a:p>
        </p:txBody>
      </p:sp>
    </p:spTree>
    <p:extLst>
      <p:ext uri="{BB962C8B-B14F-4D97-AF65-F5344CB8AC3E}">
        <p14:creationId xmlns:p14="http://schemas.microsoft.com/office/powerpoint/2010/main" val="1433429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Audience for input</a:t>
            </a:r>
            <a:endParaRPr lang="en-US" dirty="0"/>
          </a:p>
        </p:txBody>
      </p:sp>
      <p:sp>
        <p:nvSpPr>
          <p:cNvPr id="4" name="Slide Number Placeholder 3"/>
          <p:cNvSpPr>
            <a:spLocks noGrp="1"/>
          </p:cNvSpPr>
          <p:nvPr>
            <p:ph type="sldNum" sz="quarter" idx="10"/>
          </p:nvPr>
        </p:nvSpPr>
        <p:spPr/>
        <p:txBody>
          <a:bodyPr/>
          <a:lstStyle/>
          <a:p>
            <a:fld id="{D6515782-C859-3349-BF1C-B20D7BB34F89}" type="slidenum">
              <a:rPr lang="en-US" smtClean="0"/>
              <a:t>30</a:t>
            </a:fld>
            <a:endParaRPr lang="en-US"/>
          </a:p>
        </p:txBody>
      </p:sp>
    </p:spTree>
    <p:extLst>
      <p:ext uri="{BB962C8B-B14F-4D97-AF65-F5344CB8AC3E}">
        <p14:creationId xmlns:p14="http://schemas.microsoft.com/office/powerpoint/2010/main" val="538773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186671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3960659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2449952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246653-0285-3941-B6DA-BE6D3EFB2AAA}"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3773205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246653-0285-3941-B6DA-BE6D3EFB2AAA}" type="datetimeFigureOut">
              <a:rPr lang="en-US" smtClean="0"/>
              <a:t>8/25/2017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2110635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246653-0285-3941-B6DA-BE6D3EFB2AAA}" type="datetimeFigureOut">
              <a:rPr lang="en-US" smtClean="0"/>
              <a:t>8/25/2017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2149568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246653-0285-3941-B6DA-BE6D3EFB2AAA}" type="datetimeFigureOut">
              <a:rPr lang="en-US" smtClean="0"/>
              <a:t>8/25/2017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696778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246653-0285-3941-B6DA-BE6D3EFB2AAA}"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186516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246653-0285-3941-B6DA-BE6D3EFB2AAA}" type="datetimeFigureOut">
              <a:rPr lang="en-US" smtClean="0"/>
              <a:t>8/25/2017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392785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1102425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246653-0285-3941-B6DA-BE6D3EFB2AAA}" type="datetimeFigureOut">
              <a:rPr lang="en-US" smtClean="0"/>
              <a:t>8/25/2017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85C2D-5369-6947-90E4-89AFD379D2F7}" type="slidenum">
              <a:rPr lang="en-US" smtClean="0"/>
              <a:t>‹#›</a:t>
            </a:fld>
            <a:endParaRPr lang="en-US"/>
          </a:p>
        </p:txBody>
      </p:sp>
    </p:spTree>
    <p:extLst>
      <p:ext uri="{BB962C8B-B14F-4D97-AF65-F5344CB8AC3E}">
        <p14:creationId xmlns:p14="http://schemas.microsoft.com/office/powerpoint/2010/main" val="4092356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2" name="Picture 6" descr="I:\Marketing\Proposals-Presentations\2011\NACJSB_New_Hospital_Hanoi_13778.999\Presentation\GH_Logos\Background2a.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2400"/>
            <a:ext cx="9151938" cy="667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859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246653-0285-3941-B6DA-BE6D3EFB2AAA}" type="datetimeFigureOut">
              <a:rPr lang="en-US" smtClean="0"/>
              <a:t>8/25/2017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885C2D-5369-6947-90E4-89AFD379D2F7}" type="slidenum">
              <a:rPr lang="en-US" smtClean="0"/>
              <a:t>‹#›</a:t>
            </a:fld>
            <a:endParaRPr lang="en-US"/>
          </a:p>
        </p:txBody>
      </p:sp>
    </p:spTree>
    <p:extLst>
      <p:ext uri="{BB962C8B-B14F-4D97-AF65-F5344CB8AC3E}">
        <p14:creationId xmlns:p14="http://schemas.microsoft.com/office/powerpoint/2010/main" val="1328764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TextBox 6"/>
          <p:cNvSpPr txBox="1">
            <a:spLocks noChangeArrowheads="1"/>
          </p:cNvSpPr>
          <p:nvPr/>
        </p:nvSpPr>
        <p:spPr bwMode="auto">
          <a:xfrm>
            <a:off x="522596" y="6246813"/>
            <a:ext cx="6494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CFCFCF"/>
                </a:solidFill>
                <a:latin typeface="Arial" panose="020B0604020202020204" pitchFamily="34" charset="0"/>
                <a:cs typeface="Arial" panose="020B0604020202020204" pitchFamily="34" charset="0"/>
              </a:rPr>
              <a:t>Sustainable, quality healthcare for global communities in need  </a:t>
            </a:r>
          </a:p>
        </p:txBody>
      </p:sp>
      <p:sp>
        <p:nvSpPr>
          <p:cNvPr id="4" name="TextBox 3"/>
          <p:cNvSpPr txBox="1"/>
          <p:nvPr/>
        </p:nvSpPr>
        <p:spPr>
          <a:xfrm>
            <a:off x="3191154" y="2815533"/>
            <a:ext cx="2749471" cy="646331"/>
          </a:xfrm>
          <a:prstGeom prst="rect">
            <a:avLst/>
          </a:prstGeom>
          <a:noFill/>
        </p:spPr>
        <p:txBody>
          <a:bodyPr wrap="none" rtlCol="0">
            <a:spAutoFit/>
          </a:bodyPr>
          <a:lstStyle/>
          <a:p>
            <a:pPr algn="ctr"/>
            <a:r>
              <a:rPr lang="vi-VN" sz="3600" b="1" dirty="0" smtClean="0">
                <a:latin typeface="Arial" panose="020B0604020202020204" pitchFamily="34" charset="0"/>
                <a:cs typeface="Arial" panose="020B0604020202020204" pitchFamily="34" charset="0"/>
              </a:rPr>
              <a:t> LÃNH ĐẠO</a:t>
            </a:r>
            <a:endParaRPr lang="en-US" sz="3600" b="1" dirty="0">
              <a:latin typeface="Arial" panose="020B0604020202020204" pitchFamily="34" charset="0"/>
              <a:cs typeface="Arial" panose="020B0604020202020204" pitchFamily="34" charset="0"/>
            </a:endParaRPr>
          </a:p>
        </p:txBody>
      </p:sp>
      <p:pic>
        <p:nvPicPr>
          <p:cNvPr id="7"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2042" y="561951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1882" y="554331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5566" y="5492609"/>
            <a:ext cx="778669"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Norr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5410" y="894778"/>
            <a:ext cx="20288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 descr="LOGO MOH.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10" y="894778"/>
            <a:ext cx="9525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166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20800"/>
            <a:ext cx="4064000" cy="4524315"/>
          </a:xfrm>
          <a:prstGeom prst="rect">
            <a:avLst/>
          </a:prstGeom>
          <a:noFill/>
        </p:spPr>
        <p:txBody>
          <a:bodyPr wrap="square" rtlCol="0">
            <a:spAutoFit/>
          </a:bodyPr>
          <a:lstStyle/>
          <a:p>
            <a:pPr algn="ctr"/>
            <a:r>
              <a:rPr lang="vi-VN" sz="3200" b="1" dirty="0" smtClean="0">
                <a:latin typeface="Arial" panose="020B0604020202020204" pitchFamily="34" charset="0"/>
                <a:cs typeface="Arial" panose="020B0604020202020204" pitchFamily="34" charset="0"/>
              </a:rPr>
              <a:t>VAI TRÒ CỦA NGƯỜI LÃNH ĐẠO BỆNH VIỆN LÀ GÌ? </a:t>
            </a:r>
          </a:p>
          <a:p>
            <a:pPr algn="ctr"/>
            <a:endParaRPr lang="vi-VN" sz="3200" b="1" dirty="0">
              <a:latin typeface="Arial" panose="020B0604020202020204" pitchFamily="34" charset="0"/>
              <a:cs typeface="Arial" panose="020B0604020202020204" pitchFamily="34" charset="0"/>
            </a:endParaRPr>
          </a:p>
          <a:p>
            <a:pPr algn="ctr"/>
            <a:endParaRPr lang="en-US" sz="8000" b="1" dirty="0" smtClean="0">
              <a:latin typeface="Arial" panose="020B0604020202020204" pitchFamily="34" charset="0"/>
              <a:cs typeface="Arial" panose="020B0604020202020204" pitchFamily="34" charset="0"/>
            </a:endParaRPr>
          </a:p>
          <a:p>
            <a:pPr algn="ctr"/>
            <a:r>
              <a:rPr lang="en-US" sz="8000" b="1" dirty="0" smtClean="0">
                <a:latin typeface="Arial" panose="020B0604020202020204" pitchFamily="34" charset="0"/>
                <a:cs typeface="Arial" panose="020B0604020202020204" pitchFamily="34" charset="0"/>
              </a:rPr>
              <a:t>?</a:t>
            </a:r>
            <a:endParaRPr lang="en-US" sz="8000" b="1" dirty="0">
              <a:latin typeface="Arial" panose="020B0604020202020204" pitchFamily="34" charset="0"/>
              <a:cs typeface="Arial" panose="020B0604020202020204" pitchFamily="34" charset="0"/>
            </a:endParaRPr>
          </a:p>
        </p:txBody>
      </p:sp>
      <p:pic>
        <p:nvPicPr>
          <p:cNvPr id="4098" name="Picture 2" descr="mage result for Images of manag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85258"/>
            <a:ext cx="4150681" cy="150047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6" descr="Description: Description: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4746" y="561951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4586" y="554331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8270"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26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449" y="1309056"/>
            <a:ext cx="4081896" cy="3970318"/>
          </a:xfrm>
          <a:prstGeom prst="rect">
            <a:avLst/>
          </a:prstGeom>
          <a:noFill/>
        </p:spPr>
        <p:txBody>
          <a:bodyPr wrap="square" rtlCol="0">
            <a:spAutoFit/>
          </a:bodyPr>
          <a:lstStyle/>
          <a:p>
            <a:pPr lvl="0" algn="just"/>
            <a:r>
              <a:rPr lang="vi-VN" sz="2800" dirty="0" smtClean="0">
                <a:cs typeface="Times New Roman" panose="02020603050405020304" pitchFamily="18" charset="0"/>
              </a:rPr>
              <a:t>Lãnh đạo </a:t>
            </a:r>
            <a:r>
              <a:rPr lang="vi-VN" sz="2800" b="1" dirty="0" smtClean="0">
                <a:cs typeface="Times New Roman" panose="02020603050405020304" pitchFamily="18" charset="0"/>
              </a:rPr>
              <a:t>một đội ngũ nhân viên </a:t>
            </a:r>
            <a:r>
              <a:rPr lang="vi-VN" sz="2800" dirty="0" smtClean="0">
                <a:cs typeface="Times New Roman" panose="02020603050405020304" pitchFamily="18" charset="0"/>
              </a:rPr>
              <a:t>bao gồm những cá nhân có </a:t>
            </a:r>
            <a:r>
              <a:rPr lang="vi-VN" sz="2800" b="1" dirty="0" smtClean="0">
                <a:cs typeface="Times New Roman" panose="02020603050405020304" pitchFamily="18" charset="0"/>
              </a:rPr>
              <a:t>kỹ năng cao</a:t>
            </a:r>
            <a:r>
              <a:rPr lang="vi-VN" sz="2800" dirty="0" smtClean="0">
                <a:cs typeface="Times New Roman" panose="02020603050405020304" pitchFamily="18" charset="0"/>
              </a:rPr>
              <a:t> cũng như </a:t>
            </a:r>
            <a:r>
              <a:rPr lang="vi-VN" sz="2800" b="1" dirty="0" smtClean="0">
                <a:cs typeface="Times New Roman" panose="02020603050405020304" pitchFamily="18" charset="0"/>
              </a:rPr>
              <a:t>không có kỹ năng</a:t>
            </a:r>
            <a:r>
              <a:rPr lang="vi-VN" sz="2800" dirty="0" smtClean="0">
                <a:cs typeface="Times New Roman" panose="02020603050405020304" pitchFamily="18" charset="0"/>
              </a:rPr>
              <a:t> để thực hiện những </a:t>
            </a:r>
            <a:r>
              <a:rPr lang="vi-VN" sz="2800" b="1" dirty="0" smtClean="0">
                <a:cs typeface="Times New Roman" panose="02020603050405020304" pitchFamily="18" charset="0"/>
              </a:rPr>
              <a:t>công việc phức tạp </a:t>
            </a:r>
            <a:r>
              <a:rPr lang="vi-VN" sz="2800" dirty="0" smtClean="0">
                <a:cs typeface="Times New Roman" panose="02020603050405020304" pitchFamily="18" charset="0"/>
              </a:rPr>
              <a:t>và </a:t>
            </a:r>
            <a:r>
              <a:rPr lang="vi-VN" sz="2800" b="1" dirty="0" smtClean="0">
                <a:cs typeface="Times New Roman" panose="02020603050405020304" pitchFamily="18" charset="0"/>
              </a:rPr>
              <a:t>liên quan </a:t>
            </a:r>
            <a:r>
              <a:rPr lang="vi-VN" sz="2800" dirty="0" smtClean="0">
                <a:cs typeface="Times New Roman" panose="02020603050405020304" pitchFamily="18" charset="0"/>
              </a:rPr>
              <a:t>đến </a:t>
            </a:r>
            <a:r>
              <a:rPr lang="vi-VN" sz="2800" b="1" dirty="0" smtClean="0">
                <a:cs typeface="Times New Roman" panose="02020603050405020304" pitchFamily="18" charset="0"/>
              </a:rPr>
              <a:t>sự sống </a:t>
            </a:r>
            <a:r>
              <a:rPr lang="vi-VN" sz="2800" dirty="0" smtClean="0">
                <a:cs typeface="Times New Roman" panose="02020603050405020304" pitchFamily="18" charset="0"/>
              </a:rPr>
              <a:t>và </a:t>
            </a:r>
            <a:r>
              <a:rPr lang="vi-VN" sz="2800" b="1" dirty="0" smtClean="0">
                <a:cs typeface="Times New Roman" panose="02020603050405020304" pitchFamily="18" charset="0"/>
              </a:rPr>
              <a:t>cái chết</a:t>
            </a:r>
            <a:r>
              <a:rPr lang="vi-VN" sz="2800" dirty="0" smtClean="0">
                <a:cs typeface="Times New Roman" panose="02020603050405020304" pitchFamily="18" charset="0"/>
              </a:rPr>
              <a:t>.</a:t>
            </a:r>
            <a:endParaRPr lang="en-US" sz="2800" dirty="0">
              <a:cs typeface="Times New Roman" panose="02020603050405020304" pitchFamily="18" charset="0"/>
            </a:endParaRPr>
          </a:p>
        </p:txBody>
      </p:sp>
      <p:sp>
        <p:nvSpPr>
          <p:cNvPr id="3" name="TextBox 2"/>
          <p:cNvSpPr txBox="1"/>
          <p:nvPr/>
        </p:nvSpPr>
        <p:spPr>
          <a:xfrm>
            <a:off x="342900" y="342900"/>
            <a:ext cx="8801099" cy="892552"/>
          </a:xfrm>
          <a:prstGeom prst="rect">
            <a:avLst/>
          </a:prstGeom>
          <a:noFill/>
        </p:spPr>
        <p:txBody>
          <a:bodyPr wrap="square" rtlCol="0">
            <a:spAutoFit/>
          </a:bodyPr>
          <a:lstStyle/>
          <a:p>
            <a:pPr algn="just"/>
            <a:r>
              <a:rPr lang="vi-VN" sz="2600" b="1" dirty="0" smtClean="0">
                <a:cs typeface="Times New Roman" panose="02020603050405020304" pitchFamily="18" charset="0"/>
              </a:rPr>
              <a:t>VAI TRÒ CỦA NGƯỜI LÃNH ĐẠO BỆNH VIỆN LÀ GÌ?</a:t>
            </a:r>
            <a:endParaRPr lang="en-US" sz="2600" b="1" dirty="0">
              <a:cs typeface="Times New Roman" panose="02020603050405020304" pitchFamily="18" charset="0"/>
            </a:endParaRPr>
          </a:p>
          <a:p>
            <a:pPr algn="just"/>
            <a:endParaRPr lang="en-US" sz="2600" dirty="0">
              <a:cs typeface="Times New Roman" panose="02020603050405020304" pitchFamily="18" charset="0"/>
            </a:endParaRPr>
          </a:p>
        </p:txBody>
      </p:sp>
      <p:pic>
        <p:nvPicPr>
          <p:cNvPr id="9218" name="Picture 2" descr="mage result for images of hospital staf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65" y="2318656"/>
            <a:ext cx="4109310" cy="2382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3568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age result for hospital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168" y="1916290"/>
            <a:ext cx="3800475" cy="26777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239913" y="2470358"/>
            <a:ext cx="3678275" cy="1569660"/>
          </a:xfrm>
          <a:prstGeom prst="rect">
            <a:avLst/>
          </a:prstGeom>
          <a:noFill/>
        </p:spPr>
        <p:txBody>
          <a:bodyPr wrap="square" rtlCol="0">
            <a:spAutoFit/>
          </a:bodyPr>
          <a:lstStyle/>
          <a:p>
            <a:r>
              <a:rPr lang="vi-VN" sz="3200" b="1" dirty="0" smtClean="0">
                <a:cs typeface="Times New Roman" panose="02020603050405020304" pitchFamily="18" charset="0"/>
              </a:rPr>
              <a:t>TỔ CHỨC PHỨC TẠP NHẤT ĐỂ QUẢN LÝ</a:t>
            </a:r>
            <a:endParaRPr lang="en-US" sz="3200" b="1" dirty="0">
              <a:cs typeface="Times New Roman" panose="02020603050405020304" pitchFamily="18" charset="0"/>
            </a:endParaRPr>
          </a:p>
        </p:txBody>
      </p:sp>
      <p:sp>
        <p:nvSpPr>
          <p:cNvPr id="3" name="TextBox 2"/>
          <p:cNvSpPr txBox="1"/>
          <p:nvPr/>
        </p:nvSpPr>
        <p:spPr>
          <a:xfrm>
            <a:off x="4365006" y="2547302"/>
            <a:ext cx="439544" cy="707886"/>
          </a:xfrm>
          <a:prstGeom prst="rect">
            <a:avLst/>
          </a:prstGeom>
          <a:noFill/>
        </p:spPr>
        <p:txBody>
          <a:bodyPr wrap="none" rtlCol="0">
            <a:spAutoFit/>
          </a:bodyPr>
          <a:lstStyle/>
          <a:p>
            <a:r>
              <a:rPr lang="en-US" sz="4000" b="1"/>
              <a:t>=</a:t>
            </a:r>
          </a:p>
        </p:txBody>
      </p:sp>
      <p:pic>
        <p:nvPicPr>
          <p:cNvPr id="5"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4746" y="561951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4586" y="554331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8270"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895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735" y="165221"/>
            <a:ext cx="3764300" cy="584775"/>
          </a:xfrm>
          <a:prstGeom prst="rect">
            <a:avLst/>
          </a:prstGeom>
          <a:noFill/>
        </p:spPr>
        <p:txBody>
          <a:bodyPr wrap="none" rtlCol="0">
            <a:spAutoFit/>
          </a:bodyPr>
          <a:lstStyle/>
          <a:p>
            <a:r>
              <a:rPr lang="en-US" sz="3200" b="1" dirty="0" smtClean="0">
                <a:latin typeface="Arial" panose="020B0604020202020204" pitchFamily="34" charset="0"/>
                <a:cs typeface="Arial" panose="020B0604020202020204" pitchFamily="34" charset="0"/>
              </a:rPr>
              <a:t>CÁC SỨC ÉP</a:t>
            </a:r>
            <a:r>
              <a:rPr lang="vi-VN" sz="3200" b="1" dirty="0" smtClean="0">
                <a:latin typeface="Arial" panose="020B0604020202020204" pitchFamily="34" charset="0"/>
                <a:cs typeface="Arial" panose="020B0604020202020204" pitchFamily="34" charset="0"/>
              </a:rPr>
              <a:t> </a:t>
            </a:r>
            <a:r>
              <a:rPr lang="vi-VN" sz="3200" b="1" dirty="0" smtClean="0">
                <a:cs typeface="Times New Roman" panose="02020603050405020304" pitchFamily="18" charset="0"/>
              </a:rPr>
              <a:t>Y TẾ</a:t>
            </a:r>
            <a:endParaRPr lang="en-US" sz="3200" b="1" dirty="0">
              <a:cs typeface="Times New Roman" panose="02020603050405020304" pitchFamily="18" charset="0"/>
            </a:endParaRPr>
          </a:p>
        </p:txBody>
      </p:sp>
      <p:sp>
        <p:nvSpPr>
          <p:cNvPr id="3" name="TextBox 2"/>
          <p:cNvSpPr txBox="1"/>
          <p:nvPr/>
        </p:nvSpPr>
        <p:spPr>
          <a:xfrm>
            <a:off x="291606" y="924446"/>
            <a:ext cx="4583947" cy="1754326"/>
          </a:xfrm>
          <a:prstGeom prst="rect">
            <a:avLst/>
          </a:prstGeom>
          <a:noFill/>
        </p:spPr>
        <p:txBody>
          <a:bodyPr wrap="none" rtlCol="0">
            <a:spAutoFit/>
          </a:bodyPr>
          <a:lstStyle/>
          <a:p>
            <a:r>
              <a:rPr lang="vi-VN" dirty="0" smtClean="0">
                <a:cs typeface="Times New Roman" panose="02020603050405020304" pitchFamily="18" charset="0"/>
              </a:rPr>
              <a:t>ĐẦU TƯ NHIỀU TIỀN</a:t>
            </a:r>
          </a:p>
          <a:p>
            <a:r>
              <a:rPr lang="en-US" dirty="0" smtClean="0">
                <a:cs typeface="Times New Roman" panose="02020603050405020304" pitchFamily="18" charset="0"/>
              </a:rPr>
              <a:t>LÃNG PHÍ NHIỀU</a:t>
            </a:r>
            <a:endParaRPr lang="vi-VN" dirty="0" smtClean="0">
              <a:cs typeface="Times New Roman" panose="02020603050405020304" pitchFamily="18" charset="0"/>
            </a:endParaRPr>
          </a:p>
          <a:p>
            <a:r>
              <a:rPr lang="vi-VN" dirty="0" smtClean="0">
                <a:cs typeface="Times New Roman" panose="02020603050405020304" pitchFamily="18" charset="0"/>
              </a:rPr>
              <a:t>NGUỒN VỐN GIỚI HẠN</a:t>
            </a:r>
          </a:p>
          <a:p>
            <a:r>
              <a:rPr lang="vi-VN" dirty="0" smtClean="0">
                <a:cs typeface="Times New Roman" panose="02020603050405020304" pitchFamily="18" charset="0"/>
              </a:rPr>
              <a:t>HẠN CHẾ VỀ NGUỒN LỰC VÀ NHÂN TÀI</a:t>
            </a:r>
          </a:p>
          <a:p>
            <a:r>
              <a:rPr lang="vi-VN" dirty="0" smtClean="0">
                <a:cs typeface="Times New Roman" panose="02020603050405020304" pitchFamily="18" charset="0"/>
              </a:rPr>
              <a:t>NHU CẦU NGƯỜI BỆNH TĂNG CAO</a:t>
            </a:r>
            <a:endParaRPr lang="en-US" dirty="0" smtClean="0">
              <a:cs typeface="Times New Roman" panose="02020603050405020304" pitchFamily="18" charset="0"/>
            </a:endParaRPr>
          </a:p>
          <a:p>
            <a:r>
              <a:rPr lang="vi-VN" dirty="0" smtClean="0">
                <a:cs typeface="Times New Roman" panose="02020603050405020304" pitchFamily="18" charset="0"/>
              </a:rPr>
              <a:t>CÔNG NGHỆ THAY ĐỔI</a:t>
            </a:r>
            <a:endParaRPr lang="en-US" dirty="0">
              <a:cs typeface="Times New Roman" panose="02020603050405020304" pitchFamily="18" charset="0"/>
            </a:endParaRPr>
          </a:p>
        </p:txBody>
      </p:sp>
      <p:sp>
        <p:nvSpPr>
          <p:cNvPr id="4" name="Down Arrow 3"/>
          <p:cNvSpPr/>
          <p:nvPr/>
        </p:nvSpPr>
        <p:spPr>
          <a:xfrm>
            <a:off x="1812470" y="2725877"/>
            <a:ext cx="435660" cy="629058"/>
          </a:xfrm>
          <a:prstGeom prst="downArrow">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Times New Roman" panose="02020603050405020304" pitchFamily="18" charset="0"/>
            </a:endParaRPr>
          </a:p>
        </p:txBody>
      </p:sp>
      <p:sp>
        <p:nvSpPr>
          <p:cNvPr id="5" name="TextBox 4"/>
          <p:cNvSpPr txBox="1"/>
          <p:nvPr/>
        </p:nvSpPr>
        <p:spPr>
          <a:xfrm>
            <a:off x="189906" y="3526972"/>
            <a:ext cx="5779146" cy="646331"/>
          </a:xfrm>
          <a:prstGeom prst="rect">
            <a:avLst/>
          </a:prstGeom>
          <a:noFill/>
        </p:spPr>
        <p:txBody>
          <a:bodyPr wrap="none" rtlCol="0">
            <a:spAutoFit/>
          </a:bodyPr>
          <a:lstStyle/>
          <a:p>
            <a:r>
              <a:rPr lang="en-US" dirty="0" smtClean="0">
                <a:cs typeface="Times New Roman" panose="02020603050405020304" pitchFamily="18" charset="0"/>
              </a:rPr>
              <a:t>PHẢI</a:t>
            </a:r>
            <a:r>
              <a:rPr lang="vi-VN" dirty="0" smtClean="0">
                <a:cs typeface="Times New Roman" panose="02020603050405020304" pitchFamily="18" charset="0"/>
              </a:rPr>
              <a:t> LÀM NHIỀU </a:t>
            </a:r>
            <a:r>
              <a:rPr lang="en-US" dirty="0" smtClean="0">
                <a:cs typeface="Times New Roman" panose="02020603050405020304" pitchFamily="18" charset="0"/>
              </a:rPr>
              <a:t>HƠN</a:t>
            </a:r>
            <a:r>
              <a:rPr lang="en-US" dirty="0">
                <a:cs typeface="Times New Roman" panose="02020603050405020304" pitchFamily="18" charset="0"/>
              </a:rPr>
              <a:t> </a:t>
            </a:r>
            <a:r>
              <a:rPr lang="en-US" dirty="0" smtClean="0">
                <a:cs typeface="Times New Roman" panose="02020603050405020304" pitchFamily="18" charset="0"/>
              </a:rPr>
              <a:t>VỚI NGUỒN LỰC ÍT HƠN </a:t>
            </a:r>
            <a:r>
              <a:rPr lang="vi-VN" dirty="0" smtClean="0">
                <a:cs typeface="Times New Roman" panose="02020603050405020304" pitchFamily="18" charset="0"/>
              </a:rPr>
              <a:t>GIÁ TRỊ </a:t>
            </a:r>
          </a:p>
          <a:p>
            <a:r>
              <a:rPr lang="vi-VN" dirty="0" smtClean="0">
                <a:cs typeface="Times New Roman" panose="02020603050405020304" pitchFamily="18" charset="0"/>
              </a:rPr>
              <a:t>QUA CON MẮT CỦA NGƯỜI BỆNH</a:t>
            </a:r>
            <a:endParaRPr lang="en-US" dirty="0">
              <a:cs typeface="Times New Roman" panose="02020603050405020304" pitchFamily="18" charset="0"/>
            </a:endParaRPr>
          </a:p>
        </p:txBody>
      </p:sp>
      <p:sp>
        <p:nvSpPr>
          <p:cNvPr id="6" name="Down Arrow 5"/>
          <p:cNvSpPr/>
          <p:nvPr/>
        </p:nvSpPr>
        <p:spPr>
          <a:xfrm>
            <a:off x="1812470" y="4165674"/>
            <a:ext cx="435660" cy="629058"/>
          </a:xfrm>
          <a:prstGeom prst="downArrow">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Times New Roman" panose="02020603050405020304" pitchFamily="18" charset="0"/>
            </a:endParaRPr>
          </a:p>
        </p:txBody>
      </p:sp>
      <p:sp>
        <p:nvSpPr>
          <p:cNvPr id="7" name="TextBox 6"/>
          <p:cNvSpPr txBox="1"/>
          <p:nvPr/>
        </p:nvSpPr>
        <p:spPr>
          <a:xfrm>
            <a:off x="291606" y="5003113"/>
            <a:ext cx="4010713" cy="1015663"/>
          </a:xfrm>
          <a:prstGeom prst="rect">
            <a:avLst/>
          </a:prstGeom>
          <a:noFill/>
        </p:spPr>
        <p:txBody>
          <a:bodyPr wrap="none" rtlCol="0">
            <a:spAutoFit/>
          </a:bodyPr>
          <a:lstStyle/>
          <a:p>
            <a:r>
              <a:rPr lang="vi-VN" sz="1500" dirty="0" smtClean="0">
                <a:cs typeface="Times New Roman" panose="02020603050405020304" pitchFamily="18" charset="0"/>
              </a:rPr>
              <a:t>PHẢI CÓ TẦM NHÌN VÀ GIẢI PHÁP</a:t>
            </a:r>
            <a:endParaRPr lang="en-US" sz="1500" dirty="0" smtClean="0">
              <a:cs typeface="Times New Roman" panose="02020603050405020304" pitchFamily="18" charset="0"/>
            </a:endParaRPr>
          </a:p>
          <a:p>
            <a:r>
              <a:rPr lang="vi-VN" sz="1500" dirty="0" smtClean="0">
                <a:cs typeface="Times New Roman" panose="02020603050405020304" pitchFamily="18" charset="0"/>
              </a:rPr>
              <a:t>ĐỘNG LỰC THAY ĐỔI </a:t>
            </a:r>
            <a:r>
              <a:rPr lang="en-US" sz="1500" dirty="0" smtClean="0">
                <a:cs typeface="Times New Roman" panose="02020603050405020304" pitchFamily="18" charset="0"/>
              </a:rPr>
              <a:t>(</a:t>
            </a:r>
            <a:r>
              <a:rPr lang="vi-VN" sz="1500" dirty="0" smtClean="0">
                <a:cs typeface="Times New Roman" panose="02020603050405020304" pitchFamily="18" charset="0"/>
              </a:rPr>
              <a:t>DÙ KHÔNG MUỐN</a:t>
            </a:r>
            <a:r>
              <a:rPr lang="en-US" sz="1500" dirty="0" smtClean="0">
                <a:cs typeface="Times New Roman" panose="02020603050405020304" pitchFamily="18" charset="0"/>
              </a:rPr>
              <a:t>)</a:t>
            </a:r>
          </a:p>
          <a:p>
            <a:r>
              <a:rPr lang="vi-VN" sz="1500" dirty="0" smtClean="0">
                <a:cs typeface="Times New Roman" panose="02020603050405020304" pitchFamily="18" charset="0"/>
              </a:rPr>
              <a:t>GIAO TIẾP</a:t>
            </a:r>
          </a:p>
          <a:p>
            <a:r>
              <a:rPr lang="en-US" sz="1500" dirty="0" smtClean="0">
                <a:latin typeface="Arial" panose="020B0604020202020204" pitchFamily="34" charset="0"/>
                <a:cs typeface="Arial" panose="020B0604020202020204" pitchFamily="34" charset="0"/>
              </a:rPr>
              <a:t>BUỘC</a:t>
            </a:r>
            <a:r>
              <a:rPr lang="en-US" sz="1500" dirty="0" smtClean="0">
                <a:cs typeface="Times New Roman" panose="02020603050405020304" pitchFamily="18" charset="0"/>
              </a:rPr>
              <a:t> </a:t>
            </a:r>
            <a:r>
              <a:rPr lang="en-US" sz="1500" dirty="0" smtClean="0">
                <a:cs typeface="Times New Roman" panose="02020603050405020304" pitchFamily="18" charset="0"/>
              </a:rPr>
              <a:t>MỌI </a:t>
            </a:r>
            <a:r>
              <a:rPr lang="vi-VN" sz="1500" dirty="0" smtClean="0">
                <a:cs typeface="Times New Roman" panose="02020603050405020304" pitchFamily="18" charset="0"/>
              </a:rPr>
              <a:t>NGƯỜI CÓ TRÁCH NHIỆM</a:t>
            </a:r>
            <a:endParaRPr lang="en-US" sz="1500" dirty="0">
              <a:cs typeface="Times New Roman" panose="02020603050405020304" pitchFamily="18" charset="0"/>
            </a:endParaRPr>
          </a:p>
        </p:txBody>
      </p:sp>
      <p:sp>
        <p:nvSpPr>
          <p:cNvPr id="9" name="Down Arrow 8"/>
          <p:cNvSpPr/>
          <p:nvPr/>
        </p:nvSpPr>
        <p:spPr>
          <a:xfrm rot="16200000">
            <a:off x="4343194" y="5118612"/>
            <a:ext cx="435660" cy="629058"/>
          </a:xfrm>
          <a:prstGeom prst="downArrow">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Times New Roman" panose="02020603050405020304" pitchFamily="18" charset="0"/>
            </a:endParaRPr>
          </a:p>
        </p:txBody>
      </p:sp>
      <p:sp>
        <p:nvSpPr>
          <p:cNvPr id="10" name="TextBox 9"/>
          <p:cNvSpPr txBox="1"/>
          <p:nvPr/>
        </p:nvSpPr>
        <p:spPr>
          <a:xfrm>
            <a:off x="5008221" y="4480203"/>
            <a:ext cx="4135779" cy="1569660"/>
          </a:xfrm>
          <a:prstGeom prst="rect">
            <a:avLst/>
          </a:prstGeom>
          <a:noFill/>
        </p:spPr>
        <p:txBody>
          <a:bodyPr wrap="square" rtlCol="0">
            <a:spAutoFit/>
          </a:bodyPr>
          <a:lstStyle/>
          <a:p>
            <a:r>
              <a:rPr lang="en-US" sz="1600" dirty="0" smtClean="0">
                <a:cs typeface="Times New Roman" panose="02020603050405020304" pitchFamily="18" charset="0"/>
              </a:rPr>
              <a:t>THEDA CARE:</a:t>
            </a:r>
          </a:p>
          <a:p>
            <a:r>
              <a:rPr lang="vi-VN" sz="1600" dirty="0" smtClean="0">
                <a:cs typeface="Times New Roman" panose="02020603050405020304" pitchFamily="18" charset="0"/>
              </a:rPr>
              <a:t>Đơn vị chăm sóc kết hợp</a:t>
            </a:r>
            <a:r>
              <a:rPr lang="en-US" sz="1600" dirty="0" smtClean="0">
                <a:cs typeface="Times New Roman" panose="02020603050405020304" pitchFamily="18" charset="0"/>
              </a:rPr>
              <a:t>:  90 </a:t>
            </a:r>
            <a:r>
              <a:rPr lang="vi-VN" sz="1600" dirty="0" smtClean="0">
                <a:cs typeface="Times New Roman" panose="02020603050405020304" pitchFamily="18" charset="0"/>
              </a:rPr>
              <a:t>phút</a:t>
            </a:r>
          </a:p>
          <a:p>
            <a:r>
              <a:rPr lang="vi-VN" sz="1600" dirty="0" smtClean="0">
                <a:cs typeface="Times New Roman" panose="02020603050405020304" pitchFamily="18" charset="0"/>
              </a:rPr>
              <a:t>Giảm thiểu công việc giấy tờ</a:t>
            </a:r>
          </a:p>
          <a:p>
            <a:r>
              <a:rPr lang="en-US" sz="1600" dirty="0" smtClean="0">
                <a:cs typeface="Times New Roman" panose="02020603050405020304" pitchFamily="18" charset="0"/>
              </a:rPr>
              <a:t>25% </a:t>
            </a:r>
            <a:r>
              <a:rPr lang="vi-VN" sz="1600" dirty="0" smtClean="0">
                <a:cs typeface="Times New Roman" panose="02020603050405020304" pitchFamily="18" charset="0"/>
              </a:rPr>
              <a:t>chi phí giảm trên tổng chi phí chăm sóc</a:t>
            </a:r>
            <a:r>
              <a:rPr lang="en-US" sz="1600" dirty="0" smtClean="0">
                <a:cs typeface="Times New Roman" panose="02020603050405020304" pitchFamily="18" charset="0"/>
              </a:rPr>
              <a:t> </a:t>
            </a:r>
          </a:p>
          <a:p>
            <a:r>
              <a:rPr lang="en-US" sz="1600" dirty="0" smtClean="0">
                <a:cs typeface="Times New Roman" panose="02020603050405020304" pitchFamily="18" charset="0"/>
              </a:rPr>
              <a:t>100% </a:t>
            </a:r>
            <a:r>
              <a:rPr lang="en-US" sz="1600" dirty="0">
                <a:cs typeface="Times New Roman" panose="02020603050405020304" pitchFamily="18" charset="0"/>
              </a:rPr>
              <a:t>b</a:t>
            </a:r>
            <a:r>
              <a:rPr lang="vi-VN" sz="1600" dirty="0" smtClean="0">
                <a:cs typeface="Times New Roman" panose="02020603050405020304" pitchFamily="18" charset="0"/>
              </a:rPr>
              <a:t>ệnh </a:t>
            </a:r>
            <a:r>
              <a:rPr lang="vi-VN" sz="1600" dirty="0" smtClean="0">
                <a:cs typeface="Times New Roman" panose="02020603050405020304" pitchFamily="18" charset="0"/>
              </a:rPr>
              <a:t>nhân và </a:t>
            </a:r>
            <a:r>
              <a:rPr lang="en-US" sz="1600" dirty="0">
                <a:cs typeface="Times New Roman" panose="02020603050405020304" pitchFamily="18" charset="0"/>
              </a:rPr>
              <a:t>đ</a:t>
            </a:r>
            <a:r>
              <a:rPr lang="vi-VN" sz="1600" dirty="0" smtClean="0">
                <a:cs typeface="Times New Roman" panose="02020603050405020304" pitchFamily="18" charset="0"/>
              </a:rPr>
              <a:t>iều </a:t>
            </a:r>
            <a:r>
              <a:rPr lang="vi-VN" sz="1600" dirty="0" smtClean="0">
                <a:cs typeface="Times New Roman" panose="02020603050405020304" pitchFamily="18" charset="0"/>
              </a:rPr>
              <a:t>dưỡng hài lòng</a:t>
            </a:r>
          </a:p>
          <a:p>
            <a:r>
              <a:rPr lang="vi-VN" sz="1600" dirty="0" smtClean="0">
                <a:cs typeface="Times New Roman" panose="02020603050405020304" pitchFamily="18" charset="0"/>
              </a:rPr>
              <a:t>Không có sự cố y </a:t>
            </a:r>
            <a:r>
              <a:rPr lang="vi-VN" sz="1600" dirty="0" smtClean="0">
                <a:cs typeface="Times New Roman" panose="02020603050405020304" pitchFamily="18" charset="0"/>
              </a:rPr>
              <a:t>khoa </a:t>
            </a:r>
            <a:r>
              <a:rPr lang="vi-VN" sz="1600" dirty="0" smtClean="0">
                <a:cs typeface="Times New Roman" panose="02020603050405020304" pitchFamily="18" charset="0"/>
              </a:rPr>
              <a:t>trong 3 năm</a:t>
            </a:r>
            <a:endParaRPr lang="en-US" sz="1600" dirty="0">
              <a:cs typeface="Times New Roman" panose="02020603050405020304" pitchFamily="18" charset="0"/>
            </a:endParaRPr>
          </a:p>
        </p:txBody>
      </p:sp>
    </p:spTree>
    <p:extLst>
      <p:ext uri="{BB962C8B-B14F-4D97-AF65-F5344CB8AC3E}">
        <p14:creationId xmlns:p14="http://schemas.microsoft.com/office/powerpoint/2010/main" val="13651126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2114550" y="1257300"/>
            <a:ext cx="4648200" cy="4381500"/>
          </a:xfrm>
          <a:prstGeom prst="ellipse">
            <a:avLst/>
          </a:prstGeom>
          <a:gradFill>
            <a:gsLst>
              <a:gs pos="100000">
                <a:srgbClr val="C9ACA3"/>
              </a:gs>
              <a:gs pos="0">
                <a:schemeClr val="accent6"/>
              </a:gs>
              <a:gs pos="100000">
                <a:schemeClr val="accent1">
                  <a:tint val="50000"/>
                  <a:shade val="100000"/>
                  <a:satMod val="350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dirty="0" err="1" smtClean="0">
                <a:latin typeface="Arial" panose="020B0604020202020204" pitchFamily="34" charset="0"/>
                <a:cs typeface="Arial" panose="020B0604020202020204" pitchFamily="34" charset="0"/>
              </a:rPr>
              <a:t>Quản</a:t>
            </a:r>
            <a:r>
              <a:rPr lang="en-US" sz="4400" dirty="0" smtClean="0">
                <a:latin typeface="Arial" panose="020B0604020202020204" pitchFamily="34" charset="0"/>
                <a:cs typeface="Arial" panose="020B0604020202020204" pitchFamily="34" charset="0"/>
              </a:rPr>
              <a:t> </a:t>
            </a:r>
            <a:r>
              <a:rPr lang="en-US" sz="4400" dirty="0" err="1" smtClean="0">
                <a:latin typeface="Arial" panose="020B0604020202020204" pitchFamily="34" charset="0"/>
                <a:cs typeface="Arial" panose="020B0604020202020204" pitchFamily="34" charset="0"/>
              </a:rPr>
              <a:t>lý</a:t>
            </a:r>
            <a:endParaRPr lang="en-US" sz="4400" dirty="0">
              <a:latin typeface="Arial" panose="020B0604020202020204" pitchFamily="34" charset="0"/>
              <a:cs typeface="Arial" panose="020B0604020202020204" pitchFamily="34" charset="0"/>
            </a:endParaRPr>
          </a:p>
        </p:txBody>
      </p:sp>
      <p:cxnSp>
        <p:nvCxnSpPr>
          <p:cNvPr id="6" name="Straight Connector 5"/>
          <p:cNvCxnSpPr/>
          <p:nvPr/>
        </p:nvCxnSpPr>
        <p:spPr>
          <a:xfrm>
            <a:off x="2400300" y="1257300"/>
            <a:ext cx="4076700" cy="459105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2571750" y="1257300"/>
            <a:ext cx="3848100" cy="459105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9567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adership Quot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275" y="1272886"/>
            <a:ext cx="3720483" cy="3581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age result for leadership graph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8758" y="1009650"/>
            <a:ext cx="5045242" cy="523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058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9550" y="838200"/>
            <a:ext cx="3771900" cy="4801314"/>
          </a:xfrm>
          <a:prstGeom prst="rect">
            <a:avLst/>
          </a:prstGeom>
          <a:noFill/>
        </p:spPr>
        <p:txBody>
          <a:bodyPr wrap="square" rtlCol="0">
            <a:spAutoFit/>
          </a:bodyPr>
          <a:lstStyle/>
          <a:p>
            <a:r>
              <a:rPr lang="vi-VN" sz="3200" dirty="0" smtClean="0">
                <a:cs typeface="Times New Roman" panose="02020603050405020304" pitchFamily="18" charset="0"/>
              </a:rPr>
              <a:t>Người lãnh đạo là những người có tư duy hành động và không sợ rủi ro, luôn vì những lợi ích tốt nhất cho bệnh viện, người bệnh và nhân viên.</a:t>
            </a:r>
            <a:endParaRPr lang="en-US" sz="3200" dirty="0" smtClean="0">
              <a:cs typeface="Times New Roman" panose="02020603050405020304" pitchFamily="18" charset="0"/>
            </a:endParaRPr>
          </a:p>
          <a:p>
            <a:r>
              <a:rPr lang="en-US" sz="3200" dirty="0">
                <a:cs typeface="Times New Roman" panose="02020603050405020304" pitchFamily="18" charset="0"/>
              </a:rPr>
              <a:t> </a:t>
            </a:r>
            <a:r>
              <a:rPr lang="en-US" sz="3200" dirty="0" smtClean="0">
                <a:cs typeface="Times New Roman" panose="02020603050405020304" pitchFamily="18" charset="0"/>
              </a:rPr>
              <a:t>    </a:t>
            </a:r>
            <a:r>
              <a:rPr lang="en-US" dirty="0" smtClean="0">
                <a:cs typeface="Times New Roman" panose="02020603050405020304" pitchFamily="18" charset="0"/>
              </a:rPr>
              <a:t>-</a:t>
            </a:r>
            <a:r>
              <a:rPr lang="en-US" dirty="0">
                <a:cs typeface="Times New Roman" panose="02020603050405020304" pitchFamily="18" charset="0"/>
              </a:rPr>
              <a:t> International Journal for Quality in </a:t>
            </a:r>
            <a:r>
              <a:rPr lang="en-US" dirty="0" smtClean="0">
                <a:cs typeface="Times New Roman" panose="02020603050405020304" pitchFamily="18" charset="0"/>
              </a:rPr>
              <a:t>Healthcare</a:t>
            </a:r>
            <a:endParaRPr lang="en-US" dirty="0">
              <a:cs typeface="Times New Roman" panose="02020603050405020304" pitchFamily="18" charset="0"/>
            </a:endParaRPr>
          </a:p>
        </p:txBody>
      </p:sp>
      <p:pic>
        <p:nvPicPr>
          <p:cNvPr id="5122" name="Picture 2" descr="mage result for leadership graph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950" y="838200"/>
            <a:ext cx="4972050" cy="550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145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85109" y="304800"/>
            <a:ext cx="4608954" cy="584775"/>
          </a:xfrm>
          <a:prstGeom prst="rect">
            <a:avLst/>
          </a:prstGeom>
          <a:noFill/>
        </p:spPr>
        <p:txBody>
          <a:bodyPr wrap="none" rtlCol="0">
            <a:spAutoFit/>
          </a:bodyPr>
          <a:lstStyle/>
          <a:p>
            <a:pPr algn="just"/>
            <a:r>
              <a:rPr lang="vi-VN" sz="3200" b="1" dirty="0" smtClean="0">
                <a:cs typeface="Times New Roman" panose="02020603050405020304" pitchFamily="18" charset="0"/>
              </a:rPr>
              <a:t>QUẢN LÝ</a:t>
            </a:r>
            <a:r>
              <a:rPr lang="en-US" sz="3200" b="1" dirty="0" smtClean="0">
                <a:cs typeface="Times New Roman" panose="02020603050405020304" pitchFamily="18" charset="0"/>
              </a:rPr>
              <a:t> - </a:t>
            </a:r>
            <a:r>
              <a:rPr lang="vi-VN" sz="3200" b="1" dirty="0" smtClean="0">
                <a:cs typeface="Times New Roman" panose="02020603050405020304" pitchFamily="18" charset="0"/>
              </a:rPr>
              <a:t>LÃNH ĐẠO</a:t>
            </a:r>
            <a:endParaRPr lang="en-US" sz="3200" b="1" dirty="0">
              <a:cs typeface="Times New Roman" panose="02020603050405020304" pitchFamily="18" charset="0"/>
            </a:endParaRPr>
          </a:p>
        </p:txBody>
      </p:sp>
      <p:sp>
        <p:nvSpPr>
          <p:cNvPr id="3" name="TextBox 2"/>
          <p:cNvSpPr txBox="1"/>
          <p:nvPr/>
        </p:nvSpPr>
        <p:spPr>
          <a:xfrm>
            <a:off x="161925" y="985111"/>
            <a:ext cx="4505325" cy="4539704"/>
          </a:xfrm>
          <a:prstGeom prst="rect">
            <a:avLst/>
          </a:prstGeom>
          <a:noFill/>
        </p:spPr>
        <p:txBody>
          <a:bodyPr wrap="square" rtlCol="0">
            <a:spAutoFit/>
          </a:bodyPr>
          <a:lstStyle/>
          <a:p>
            <a:pPr algn="just"/>
            <a:r>
              <a:rPr lang="vi-VN" sz="3200" b="1" dirty="0" smtClean="0">
                <a:cs typeface="Times New Roman" panose="02020603050405020304" pitchFamily="18" charset="0"/>
              </a:rPr>
              <a:t>QUẢN LÝ </a:t>
            </a:r>
            <a:r>
              <a:rPr lang="en-US" sz="3200" b="1" dirty="0" smtClean="0">
                <a:cs typeface="Times New Roman" panose="02020603050405020304" pitchFamily="18" charset="0"/>
              </a:rPr>
              <a:t>:  </a:t>
            </a:r>
          </a:p>
          <a:p>
            <a:pPr algn="just"/>
            <a:r>
              <a:rPr lang="en-US" sz="2500" dirty="0" err="1" smtClean="0">
                <a:latin typeface="Arial" panose="020B0604020202020204" pitchFamily="34" charset="0"/>
                <a:ea typeface="Arial" charset="0"/>
                <a:cs typeface="Arial" panose="020B0604020202020204" pitchFamily="34" charset="0"/>
              </a:rPr>
              <a:t>Là</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hành</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động</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hoặc</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kỹ</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năng</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kiểm</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soát</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và</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ra</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quyết</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định</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cho</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doanh</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nghiệp</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bộ</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phận</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đội</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thể</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thao</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v.v</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những</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người</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ra</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quyết</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định</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về</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doanh</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nghiệp</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bộ</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phận</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đội</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thể</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thao</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v.v</a:t>
            </a:r>
            <a:r>
              <a:rPr lang="en-US" sz="2500" dirty="0" smtClean="0">
                <a:latin typeface="Arial" panose="020B0604020202020204" pitchFamily="34" charset="0"/>
                <a:ea typeface="Arial" charset="0"/>
                <a:cs typeface="Arial" panose="020B0604020202020204" pitchFamily="34" charset="0"/>
              </a:rPr>
              <a:t> ...: </a:t>
            </a:r>
            <a:r>
              <a:rPr lang="en-US" sz="2500" dirty="0" err="1" smtClean="0">
                <a:latin typeface="Arial" panose="020B0604020202020204" pitchFamily="34" charset="0"/>
                <a:ea typeface="Arial" charset="0"/>
                <a:cs typeface="Arial" panose="020B0604020202020204" pitchFamily="34" charset="0"/>
              </a:rPr>
              <a:t>hành</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động</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hoặc</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quá</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trình</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quyết</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định</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sử</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dụng</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cái</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gì</a:t>
            </a:r>
            <a:r>
              <a:rPr lang="en-US" sz="2500" dirty="0" smtClean="0">
                <a:latin typeface="Arial" panose="020B0604020202020204" pitchFamily="34" charset="0"/>
                <a:ea typeface="Arial" charset="0"/>
                <a:cs typeface="Arial" panose="020B0604020202020204" pitchFamily="34" charset="0"/>
              </a:rPr>
              <a:t> </a:t>
            </a:r>
            <a:r>
              <a:rPr lang="en-US" sz="2500" dirty="0" err="1" smtClean="0">
                <a:latin typeface="Arial" panose="020B0604020202020204" pitchFamily="34" charset="0"/>
                <a:ea typeface="Arial" charset="0"/>
                <a:cs typeface="Arial" panose="020B0604020202020204" pitchFamily="34" charset="0"/>
              </a:rPr>
              <a:t>đó</a:t>
            </a:r>
            <a:r>
              <a:rPr lang="en-US" sz="2500" dirty="0" smtClean="0">
                <a:latin typeface="Arial" panose="020B0604020202020204" pitchFamily="34" charset="0"/>
                <a:cs typeface="Arial" panose="020B0604020202020204" pitchFamily="34" charset="0"/>
              </a:rPr>
              <a:t>. – Merriam Webster</a:t>
            </a:r>
          </a:p>
          <a:p>
            <a:pPr algn="just"/>
            <a:endParaRPr lang="en-US" sz="3200" b="1" dirty="0">
              <a:cs typeface="Times New Roman" panose="02020603050405020304" pitchFamily="18" charset="0"/>
            </a:endParaRPr>
          </a:p>
        </p:txBody>
      </p:sp>
      <p:sp>
        <p:nvSpPr>
          <p:cNvPr id="4" name="TextBox 3"/>
          <p:cNvSpPr txBox="1"/>
          <p:nvPr/>
        </p:nvSpPr>
        <p:spPr>
          <a:xfrm>
            <a:off x="4985321" y="1012407"/>
            <a:ext cx="3708306" cy="3600986"/>
          </a:xfrm>
          <a:prstGeom prst="rect">
            <a:avLst/>
          </a:prstGeom>
          <a:noFill/>
        </p:spPr>
        <p:txBody>
          <a:bodyPr wrap="square" rtlCol="0">
            <a:spAutoFit/>
          </a:bodyPr>
          <a:lstStyle/>
          <a:p>
            <a:pPr algn="just"/>
            <a:r>
              <a:rPr lang="vi-VN" sz="3200" b="1" dirty="0" smtClean="0">
                <a:cs typeface="Times New Roman" panose="02020603050405020304" pitchFamily="18" charset="0"/>
              </a:rPr>
              <a:t>LÃNH ĐẠO </a:t>
            </a:r>
            <a:r>
              <a:rPr lang="en-US" sz="3200" b="1" dirty="0" smtClean="0">
                <a:cs typeface="Times New Roman" panose="02020603050405020304" pitchFamily="18" charset="0"/>
              </a:rPr>
              <a:t>: </a:t>
            </a:r>
            <a:endParaRPr lang="en-US" sz="3200" b="1" dirty="0">
              <a:cs typeface="Times New Roman" panose="02020603050405020304" pitchFamily="18" charset="0"/>
            </a:endParaRPr>
          </a:p>
          <a:p>
            <a:pPr algn="just"/>
            <a:r>
              <a:rPr lang="vi-VN" sz="2500" dirty="0">
                <a:cs typeface="Times New Roman" panose="02020603050405020304" pitchFamily="18" charset="0"/>
              </a:rPr>
              <a:t>Là nghệ thuật dẫn dắt những người khác cùng cống hiến để tạo ra một thành quả mà nếu không cùng làm sẽ không thể xảy ra</a:t>
            </a:r>
            <a:endParaRPr lang="en-US" sz="2500" dirty="0">
              <a:cs typeface="Times New Roman" panose="02020603050405020304" pitchFamily="18" charset="0"/>
            </a:endParaRPr>
          </a:p>
          <a:p>
            <a:pPr algn="just"/>
            <a:r>
              <a:rPr lang="en-US" sz="2800" dirty="0">
                <a:cs typeface="Times New Roman" panose="02020603050405020304" pitchFamily="18" charset="0"/>
              </a:rPr>
              <a:t> </a:t>
            </a:r>
          </a:p>
          <a:p>
            <a:pPr algn="just"/>
            <a:endParaRPr lang="en-US" dirty="0">
              <a:cs typeface="Times New Roman" panose="02020603050405020304" pitchFamily="18" charset="0"/>
            </a:endParaRPr>
          </a:p>
        </p:txBody>
      </p:sp>
      <p:pic>
        <p:nvPicPr>
          <p:cNvPr id="5"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4746" y="561951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4586" y="554331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8270"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05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ttps://marciesmoments.files.wordpress.com/2013/05/boss-v-lea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99838"/>
            <a:ext cx="9144000" cy="5244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421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6220" y="277586"/>
            <a:ext cx="7928132" cy="584775"/>
          </a:xfrm>
          <a:prstGeom prst="rect">
            <a:avLst/>
          </a:prstGeom>
          <a:noFill/>
        </p:spPr>
        <p:txBody>
          <a:bodyPr wrap="none" rtlCol="0">
            <a:spAutoFit/>
          </a:bodyPr>
          <a:lstStyle/>
          <a:p>
            <a:r>
              <a:rPr lang="en-US" sz="3200" b="1" dirty="0">
                <a:latin typeface="Arial" panose="020B0604020202020204" pitchFamily="34" charset="0"/>
                <a:cs typeface="Arial" panose="020B0604020202020204" pitchFamily="34" charset="0"/>
              </a:rPr>
              <a:t>MỤC TIÊU CỦA LÃNH ĐẠO BỆNH VIỆN</a:t>
            </a:r>
          </a:p>
        </p:txBody>
      </p:sp>
      <p:sp>
        <p:nvSpPr>
          <p:cNvPr id="3" name="TextBox 2"/>
          <p:cNvSpPr txBox="1"/>
          <p:nvPr/>
        </p:nvSpPr>
        <p:spPr>
          <a:xfrm>
            <a:off x="881743" y="1959428"/>
            <a:ext cx="6735571" cy="3554819"/>
          </a:xfrm>
          <a:prstGeom prst="rect">
            <a:avLst/>
          </a:prstGeom>
          <a:noFill/>
        </p:spPr>
        <p:txBody>
          <a:bodyPr wrap="square" rtlCol="0">
            <a:spAutoFit/>
          </a:bodyPr>
          <a:lstStyle/>
          <a:p>
            <a:pPr marL="285750" indent="-285750">
              <a:buFont typeface="Arial" charset="0"/>
              <a:buChar char="•"/>
            </a:pPr>
            <a:r>
              <a:rPr lang="vi-VN" sz="2500" dirty="0" smtClean="0">
                <a:latin typeface="Arial" panose="020B0604020202020204" pitchFamily="34" charset="0"/>
                <a:cs typeface="Arial" panose="020B0604020202020204" pitchFamily="34" charset="0"/>
              </a:rPr>
              <a:t>CÓ KHẢ NĂNG VÀ ĐƯỢC TRAO QUYỀN TRONG MỘT MÔI TRƯỜNG AN TOÀN VÀ CÓ CHẤT LƯỢNG CAO ĐỂ CHĂM SÓC NGƯỜI BỆNH </a:t>
            </a:r>
            <a:endParaRPr lang="en-US" sz="2500" dirty="0" smtClean="0">
              <a:latin typeface="Arial" panose="020B0604020202020204" pitchFamily="34" charset="0"/>
              <a:cs typeface="Arial" panose="020B0604020202020204" pitchFamily="34" charset="0"/>
            </a:endParaRPr>
          </a:p>
          <a:p>
            <a:pPr marL="285750" indent="-285750">
              <a:buFont typeface="Arial" charset="0"/>
              <a:buChar char="•"/>
            </a:pPr>
            <a:endParaRPr lang="en-US" sz="2500" dirty="0">
              <a:latin typeface="Arial" panose="020B0604020202020204" pitchFamily="34" charset="0"/>
              <a:cs typeface="Arial" panose="020B0604020202020204" pitchFamily="34" charset="0"/>
            </a:endParaRPr>
          </a:p>
          <a:p>
            <a:pPr marL="285750" indent="-285750">
              <a:buFont typeface="Arial" charset="0"/>
              <a:buChar char="•"/>
            </a:pPr>
            <a:r>
              <a:rPr lang="vi-VN" sz="2500" dirty="0" smtClean="0">
                <a:latin typeface="Arial" panose="020B0604020202020204" pitchFamily="34" charset="0"/>
                <a:cs typeface="Arial" panose="020B0604020202020204" pitchFamily="34" charset="0"/>
              </a:rPr>
              <a:t>BẢO ĐẢM TRÁCH NHIỆM TÀI CHÍNH DÀI HẠN CỦA TỔ CHỨC </a:t>
            </a:r>
            <a:endParaRPr lang="en-US" sz="2500" dirty="0" smtClean="0">
              <a:latin typeface="Arial" panose="020B0604020202020204" pitchFamily="34" charset="0"/>
              <a:cs typeface="Arial" panose="020B0604020202020204" pitchFamily="34" charset="0"/>
            </a:endParaRPr>
          </a:p>
          <a:p>
            <a:pPr marL="285750" indent="-285750">
              <a:buFont typeface="Arial" charset="0"/>
              <a:buChar char="•"/>
            </a:pPr>
            <a:endParaRPr lang="en-US" sz="2500" dirty="0">
              <a:latin typeface="Arial" panose="020B0604020202020204" pitchFamily="34" charset="0"/>
              <a:cs typeface="Arial" panose="020B0604020202020204" pitchFamily="34" charset="0"/>
            </a:endParaRPr>
          </a:p>
          <a:p>
            <a:pPr marL="285750" indent="-285750">
              <a:buFont typeface="Arial" charset="0"/>
              <a:buChar char="•"/>
            </a:pPr>
            <a:endParaRPr lang="en-US" sz="2500" dirty="0">
              <a:latin typeface="Arial" panose="020B0604020202020204" pitchFamily="34" charset="0"/>
              <a:cs typeface="Arial" panose="020B0604020202020204" pitchFamily="34" charset="0"/>
            </a:endParaRPr>
          </a:p>
        </p:txBody>
      </p:sp>
      <p:pic>
        <p:nvPicPr>
          <p:cNvPr id="4"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4746" y="561951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4586" y="554331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8270"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094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6571" y="930728"/>
            <a:ext cx="3396344" cy="3970318"/>
          </a:xfrm>
          <a:prstGeom prst="rect">
            <a:avLst/>
          </a:prstGeom>
          <a:noFill/>
        </p:spPr>
        <p:txBody>
          <a:bodyPr wrap="square" rtlCol="0">
            <a:spAutoFit/>
          </a:bodyPr>
          <a:lstStyle/>
          <a:p>
            <a:endParaRPr lang="en-US" sz="2800" dirty="0">
              <a:latin typeface="Arial" panose="020B0604020202020204" pitchFamily="34" charset="0"/>
              <a:cs typeface="Arial" panose="020B0604020202020204" pitchFamily="34" charset="0"/>
            </a:endParaRPr>
          </a:p>
          <a:p>
            <a:endParaRPr lang="en-US" sz="2800" dirty="0" smtClean="0">
              <a:latin typeface="Arial" panose="020B0604020202020204" pitchFamily="34" charset="0"/>
              <a:cs typeface="Arial" panose="020B0604020202020204" pitchFamily="34" charset="0"/>
            </a:endParaRPr>
          </a:p>
          <a:p>
            <a:r>
              <a:rPr lang="vi-VN" sz="2800" dirty="0" smtClean="0">
                <a:latin typeface="Arial" panose="020B0604020202020204" pitchFamily="34" charset="0"/>
                <a:cs typeface="Arial" panose="020B0604020202020204" pitchFamily="34" charset="0"/>
              </a:rPr>
              <a:t>CHẤT LƯỢNG CHĂM SÓC </a:t>
            </a:r>
            <a:endParaRPr lang="en-US" sz="2800" dirty="0">
              <a:latin typeface="Arial" panose="020B0604020202020204" pitchFamily="34" charset="0"/>
              <a:cs typeface="Arial" panose="020B0604020202020204" pitchFamily="34" charset="0"/>
            </a:endParaRPr>
          </a:p>
          <a:p>
            <a:endParaRPr lang="en-US" sz="2800" dirty="0" smtClean="0">
              <a:latin typeface="Arial" panose="020B0604020202020204" pitchFamily="34" charset="0"/>
              <a:cs typeface="Arial" panose="020B0604020202020204" pitchFamily="34" charset="0"/>
            </a:endParaRPr>
          </a:p>
          <a:p>
            <a:r>
              <a:rPr lang="vi-VN" sz="2800" dirty="0" smtClean="0">
                <a:latin typeface="Arial" panose="020B0604020202020204" pitchFamily="34" charset="0"/>
                <a:cs typeface="Arial" panose="020B0604020202020204" pitchFamily="34" charset="0"/>
              </a:rPr>
              <a:t>HIỆU </a:t>
            </a:r>
            <a:r>
              <a:rPr lang="en-US" sz="2800" dirty="0" smtClean="0">
                <a:latin typeface="Arial" panose="020B0604020202020204" pitchFamily="34" charset="0"/>
                <a:cs typeface="Arial" panose="020B0604020202020204" pitchFamily="34" charset="0"/>
              </a:rPr>
              <a:t>SUẤT</a:t>
            </a:r>
            <a:endParaRPr lang="en-US" sz="2800" dirty="0">
              <a:latin typeface="Arial" panose="020B0604020202020204" pitchFamily="34" charset="0"/>
              <a:cs typeface="Arial" panose="020B0604020202020204" pitchFamily="34" charset="0"/>
            </a:endParaRPr>
          </a:p>
          <a:p>
            <a:endParaRPr lang="en-US" sz="2800" dirty="0" smtClean="0">
              <a:latin typeface="Arial" panose="020B0604020202020204" pitchFamily="34" charset="0"/>
              <a:cs typeface="Arial" panose="020B0604020202020204" pitchFamily="34" charset="0"/>
            </a:endParaRPr>
          </a:p>
          <a:p>
            <a:endParaRPr lang="vi-VN" sz="2800" dirty="0" smtClean="0">
              <a:latin typeface="Arial" panose="020B0604020202020204" pitchFamily="34" charset="0"/>
              <a:cs typeface="Arial" panose="020B0604020202020204" pitchFamily="34" charset="0"/>
            </a:endParaRPr>
          </a:p>
          <a:p>
            <a:r>
              <a:rPr lang="vi-VN" sz="2800" dirty="0" smtClean="0">
                <a:latin typeface="Arial" panose="020B0604020202020204" pitchFamily="34" charset="0"/>
                <a:cs typeface="Arial" panose="020B0604020202020204" pitchFamily="34" charset="0"/>
              </a:rPr>
              <a:t>DỊCH VỤ</a:t>
            </a:r>
            <a:endParaRPr lang="en-US" sz="2800" dirty="0">
              <a:latin typeface="Arial" panose="020B0604020202020204" pitchFamily="34" charset="0"/>
              <a:cs typeface="Arial" panose="020B0604020202020204" pitchFamily="34" charset="0"/>
            </a:endParaRPr>
          </a:p>
        </p:txBody>
      </p:sp>
      <p:sp>
        <p:nvSpPr>
          <p:cNvPr id="4" name="Right Arrow 3"/>
          <p:cNvSpPr/>
          <p:nvPr/>
        </p:nvSpPr>
        <p:spPr>
          <a:xfrm>
            <a:off x="3461657" y="1989928"/>
            <a:ext cx="800100" cy="3592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 name="Right Arrow 4"/>
          <p:cNvSpPr/>
          <p:nvPr/>
        </p:nvSpPr>
        <p:spPr>
          <a:xfrm>
            <a:off x="3461657" y="3043268"/>
            <a:ext cx="800100" cy="3592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Right Arrow 5"/>
          <p:cNvSpPr/>
          <p:nvPr/>
        </p:nvSpPr>
        <p:spPr>
          <a:xfrm>
            <a:off x="3461657" y="4346776"/>
            <a:ext cx="800100" cy="3592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TextBox 6"/>
          <p:cNvSpPr txBox="1"/>
          <p:nvPr/>
        </p:nvSpPr>
        <p:spPr>
          <a:xfrm>
            <a:off x="4914899" y="1595735"/>
            <a:ext cx="2685351" cy="923330"/>
          </a:xfrm>
          <a:prstGeom prst="rect">
            <a:avLst/>
          </a:prstGeom>
          <a:noFill/>
        </p:spPr>
        <p:txBody>
          <a:bodyPr wrap="none" rtlCol="0">
            <a:spAutoFit/>
          </a:bodyPr>
          <a:lstStyle/>
          <a:p>
            <a:r>
              <a:rPr lang="en-US" dirty="0">
                <a:latin typeface="Arial" panose="020B0604020202020204" pitchFamily="34" charset="0"/>
                <a:ea typeface="Arial" charset="0"/>
                <a:cs typeface="Arial" panose="020B0604020202020204" pitchFamily="34" charset="0"/>
              </a:rPr>
              <a:t>An </a:t>
            </a:r>
            <a:r>
              <a:rPr lang="en-US" dirty="0" err="1">
                <a:latin typeface="Arial" panose="020B0604020202020204" pitchFamily="34" charset="0"/>
                <a:ea typeface="Arial" charset="0"/>
                <a:cs typeface="Arial" panose="020B0604020202020204" pitchFamily="34" charset="0"/>
              </a:rPr>
              <a:t>toàn</a:t>
            </a:r>
            <a:r>
              <a:rPr lang="en-US" dirty="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và</a:t>
            </a:r>
            <a:r>
              <a:rPr lang="en-US" dirty="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q</a:t>
            </a:r>
            <a:r>
              <a:rPr lang="en-US" dirty="0" err="1" smtClean="0">
                <a:latin typeface="Arial" panose="020B0604020202020204" pitchFamily="34" charset="0"/>
                <a:ea typeface="Arial" charset="0"/>
                <a:cs typeface="Arial" panose="020B0604020202020204" pitchFamily="34" charset="0"/>
              </a:rPr>
              <a:t>uản</a:t>
            </a:r>
            <a:r>
              <a:rPr lang="en-US" dirty="0" smtClean="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lý</a:t>
            </a:r>
            <a:r>
              <a:rPr lang="en-US" dirty="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r</a:t>
            </a:r>
            <a:r>
              <a:rPr lang="en-US" dirty="0" err="1" smtClean="0">
                <a:latin typeface="Arial" panose="020B0604020202020204" pitchFamily="34" charset="0"/>
                <a:ea typeface="Arial" charset="0"/>
                <a:cs typeface="Arial" panose="020B0604020202020204" pitchFamily="34" charset="0"/>
              </a:rPr>
              <a:t>ủi</a:t>
            </a:r>
            <a:r>
              <a:rPr lang="en-US" dirty="0" smtClean="0">
                <a:latin typeface="Arial" panose="020B0604020202020204" pitchFamily="34" charset="0"/>
                <a:ea typeface="Arial" charset="0"/>
                <a:cs typeface="Arial" panose="020B0604020202020204" pitchFamily="34" charset="0"/>
              </a:rPr>
              <a:t> </a:t>
            </a:r>
            <a:r>
              <a:rPr lang="en-US" dirty="0" err="1" smtClean="0">
                <a:latin typeface="Arial" panose="020B0604020202020204" pitchFamily="34" charset="0"/>
                <a:ea typeface="Arial" charset="0"/>
                <a:cs typeface="Arial" panose="020B0604020202020204" pitchFamily="34" charset="0"/>
              </a:rPr>
              <a:t>ro</a:t>
            </a:r>
            <a:endParaRPr lang="en-US" dirty="0" smtClean="0">
              <a:latin typeface="Arial" panose="020B0604020202020204" pitchFamily="34" charset="0"/>
              <a:ea typeface="Arial" charset="0"/>
              <a:cs typeface="Arial" panose="020B0604020202020204" pitchFamily="34" charset="0"/>
            </a:endParaRPr>
          </a:p>
          <a:p>
            <a:r>
              <a:rPr lang="en-US" dirty="0" err="1" smtClean="0">
                <a:latin typeface="Arial" panose="020B0604020202020204" pitchFamily="34" charset="0"/>
                <a:ea typeface="Arial" charset="0"/>
                <a:cs typeface="Arial" panose="020B0604020202020204" pitchFamily="34" charset="0"/>
              </a:rPr>
              <a:t>Kết</a:t>
            </a:r>
            <a:r>
              <a:rPr lang="en-US" dirty="0" smtClean="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quả</a:t>
            </a:r>
            <a:r>
              <a:rPr lang="en-US" dirty="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lâm</a:t>
            </a:r>
            <a:r>
              <a:rPr lang="en-US" dirty="0">
                <a:latin typeface="Arial" panose="020B0604020202020204" pitchFamily="34" charset="0"/>
                <a:ea typeface="Arial" charset="0"/>
                <a:cs typeface="Arial" panose="020B0604020202020204" pitchFamily="34" charset="0"/>
              </a:rPr>
              <a:t> </a:t>
            </a:r>
            <a:r>
              <a:rPr lang="en-US" dirty="0" err="1" smtClean="0">
                <a:latin typeface="Arial" panose="020B0604020202020204" pitchFamily="34" charset="0"/>
                <a:ea typeface="Arial" charset="0"/>
                <a:cs typeface="Arial" panose="020B0604020202020204" pitchFamily="34" charset="0"/>
              </a:rPr>
              <a:t>sàng</a:t>
            </a:r>
            <a:endParaRPr lang="en-US" dirty="0" smtClean="0">
              <a:latin typeface="Arial" panose="020B0604020202020204" pitchFamily="34" charset="0"/>
              <a:ea typeface="Arial" charset="0"/>
              <a:cs typeface="Arial" panose="020B0604020202020204" pitchFamily="34" charset="0"/>
            </a:endParaRPr>
          </a:p>
          <a:p>
            <a:r>
              <a:rPr lang="en-US" dirty="0" err="1" smtClean="0">
                <a:latin typeface="Arial" panose="020B0604020202020204" pitchFamily="34" charset="0"/>
                <a:ea typeface="Arial" charset="0"/>
                <a:cs typeface="Arial" panose="020B0604020202020204" pitchFamily="34" charset="0"/>
              </a:rPr>
              <a:t>Kiểm</a:t>
            </a:r>
            <a:r>
              <a:rPr lang="en-US" dirty="0" smtClean="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soát</a:t>
            </a:r>
            <a:r>
              <a:rPr lang="en-US" dirty="0">
                <a:latin typeface="Arial" panose="020B0604020202020204" pitchFamily="34" charset="0"/>
                <a:ea typeface="Arial" charset="0"/>
                <a:cs typeface="Arial" panose="020B0604020202020204" pitchFamily="34" charset="0"/>
              </a:rPr>
              <a:t> </a:t>
            </a:r>
            <a:r>
              <a:rPr lang="en-US" dirty="0" err="1" smtClean="0">
                <a:latin typeface="Arial" panose="020B0604020202020204" pitchFamily="34" charset="0"/>
                <a:ea typeface="Arial" charset="0"/>
                <a:cs typeface="Arial" panose="020B0604020202020204" pitchFamily="34" charset="0"/>
              </a:rPr>
              <a:t>sự</a:t>
            </a:r>
            <a:r>
              <a:rPr lang="en-US" dirty="0" smtClean="0">
                <a:latin typeface="Arial" panose="020B0604020202020204" pitchFamily="34" charset="0"/>
                <a:ea typeface="Arial" charset="0"/>
                <a:cs typeface="Arial" panose="020B0604020202020204" pitchFamily="34" charset="0"/>
              </a:rPr>
              <a:t> </a:t>
            </a:r>
            <a:r>
              <a:rPr lang="en-US" dirty="0" err="1" smtClean="0">
                <a:latin typeface="Arial" panose="020B0604020202020204" pitchFamily="34" charset="0"/>
                <a:ea typeface="Arial" charset="0"/>
                <a:cs typeface="Arial" panose="020B0604020202020204" pitchFamily="34" charset="0"/>
              </a:rPr>
              <a:t>lây</a:t>
            </a:r>
            <a:r>
              <a:rPr lang="en-US" dirty="0" smtClean="0">
                <a:latin typeface="Arial" panose="020B0604020202020204" pitchFamily="34" charset="0"/>
                <a:ea typeface="Arial" charset="0"/>
                <a:cs typeface="Arial" panose="020B0604020202020204" pitchFamily="34" charset="0"/>
              </a:rPr>
              <a:t> </a:t>
            </a:r>
            <a:r>
              <a:rPr lang="en-US" dirty="0" err="1" smtClean="0">
                <a:latin typeface="Arial" panose="020B0604020202020204" pitchFamily="34" charset="0"/>
                <a:ea typeface="Arial" charset="0"/>
                <a:cs typeface="Arial" panose="020B0604020202020204" pitchFamily="34" charset="0"/>
              </a:rPr>
              <a:t>nhiễm</a:t>
            </a:r>
            <a:endParaRPr lang="en-US" dirty="0">
              <a:latin typeface="Arial" panose="020B0604020202020204" pitchFamily="34" charset="0"/>
              <a:ea typeface="Arial" charset="0"/>
              <a:cs typeface="Arial" panose="020B0604020202020204" pitchFamily="34" charset="0"/>
            </a:endParaRPr>
          </a:p>
        </p:txBody>
      </p:sp>
      <p:sp>
        <p:nvSpPr>
          <p:cNvPr id="8" name="TextBox 7"/>
          <p:cNvSpPr txBox="1"/>
          <p:nvPr/>
        </p:nvSpPr>
        <p:spPr>
          <a:xfrm>
            <a:off x="4914899" y="2940831"/>
            <a:ext cx="3390672" cy="646331"/>
          </a:xfrm>
          <a:prstGeom prst="rect">
            <a:avLst/>
          </a:prstGeom>
          <a:noFill/>
        </p:spPr>
        <p:txBody>
          <a:bodyPr wrap="none" rtlCol="0">
            <a:spAutoFit/>
          </a:bodyPr>
          <a:lstStyle/>
          <a:p>
            <a:r>
              <a:rPr lang="en-US" dirty="0" err="1">
                <a:latin typeface="Arial" panose="020B0604020202020204" pitchFamily="34" charset="0"/>
                <a:ea typeface="Arial" charset="0"/>
                <a:cs typeface="Arial" panose="020B0604020202020204" pitchFamily="34" charset="0"/>
              </a:rPr>
              <a:t>Tính</a:t>
            </a:r>
            <a:r>
              <a:rPr lang="en-US" dirty="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bền</a:t>
            </a:r>
            <a:r>
              <a:rPr lang="en-US" dirty="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vững</a:t>
            </a:r>
            <a:r>
              <a:rPr lang="en-US" dirty="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về</a:t>
            </a:r>
            <a:r>
              <a:rPr lang="en-US" dirty="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tài</a:t>
            </a:r>
            <a:r>
              <a:rPr lang="en-US" dirty="0">
                <a:latin typeface="Arial" panose="020B0604020202020204" pitchFamily="34" charset="0"/>
                <a:ea typeface="Arial" charset="0"/>
                <a:cs typeface="Arial" panose="020B0604020202020204" pitchFamily="34" charset="0"/>
              </a:rPr>
              <a:t> </a:t>
            </a:r>
            <a:r>
              <a:rPr lang="en-US" dirty="0" err="1" smtClean="0">
                <a:latin typeface="Arial" panose="020B0604020202020204" pitchFamily="34" charset="0"/>
                <a:ea typeface="Arial" charset="0"/>
                <a:cs typeface="Arial" panose="020B0604020202020204" pitchFamily="34" charset="0"/>
              </a:rPr>
              <a:t>chính</a:t>
            </a:r>
            <a:endParaRPr lang="en-US" dirty="0" smtClean="0">
              <a:latin typeface="Arial" panose="020B0604020202020204" pitchFamily="34" charset="0"/>
              <a:ea typeface="Arial" charset="0"/>
              <a:cs typeface="Arial" panose="020B0604020202020204" pitchFamily="34" charset="0"/>
            </a:endParaRPr>
          </a:p>
          <a:p>
            <a:r>
              <a:rPr lang="en-US" dirty="0" err="1" smtClean="0">
                <a:latin typeface="Arial" panose="020B0604020202020204" pitchFamily="34" charset="0"/>
                <a:ea typeface="Arial" charset="0"/>
                <a:cs typeface="Arial" panose="020B0604020202020204" pitchFamily="34" charset="0"/>
              </a:rPr>
              <a:t>Giảm</a:t>
            </a:r>
            <a:r>
              <a:rPr lang="en-US" dirty="0" smtClean="0">
                <a:latin typeface="Arial" panose="020B0604020202020204" pitchFamily="34" charset="0"/>
                <a:ea typeface="Arial" charset="0"/>
                <a:cs typeface="Arial" panose="020B0604020202020204" pitchFamily="34" charset="0"/>
              </a:rPr>
              <a:t> </a:t>
            </a:r>
            <a:r>
              <a:rPr lang="en-US" dirty="0" err="1" smtClean="0">
                <a:latin typeface="Arial" panose="020B0604020202020204" pitchFamily="34" charset="0"/>
                <a:ea typeface="Arial" charset="0"/>
                <a:cs typeface="Arial" panose="020B0604020202020204" pitchFamily="34" charset="0"/>
              </a:rPr>
              <a:t>lãng</a:t>
            </a:r>
            <a:r>
              <a:rPr lang="en-US" dirty="0" smtClean="0">
                <a:latin typeface="Arial" panose="020B0604020202020204" pitchFamily="34" charset="0"/>
                <a:ea typeface="Arial" charset="0"/>
                <a:cs typeface="Arial" panose="020B0604020202020204" pitchFamily="34" charset="0"/>
              </a:rPr>
              <a:t> </a:t>
            </a:r>
            <a:r>
              <a:rPr lang="en-US" dirty="0" err="1" smtClean="0">
                <a:latin typeface="Arial" panose="020B0604020202020204" pitchFamily="34" charset="0"/>
                <a:ea typeface="Arial" charset="0"/>
                <a:cs typeface="Arial" panose="020B0604020202020204" pitchFamily="34" charset="0"/>
              </a:rPr>
              <a:t>phí</a:t>
            </a:r>
            <a:r>
              <a:rPr lang="en-US" dirty="0" smtClean="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Xác</a:t>
            </a:r>
            <a:r>
              <a:rPr lang="en-US" dirty="0">
                <a:latin typeface="Arial" panose="020B0604020202020204" pitchFamily="34" charset="0"/>
                <a:ea typeface="Arial" charset="0"/>
                <a:cs typeface="Arial" panose="020B0604020202020204" pitchFamily="34" charset="0"/>
              </a:rPr>
              <a:t> </a:t>
            </a:r>
            <a:r>
              <a:rPr lang="en-US" dirty="0" err="1">
                <a:latin typeface="Arial" panose="020B0604020202020204" pitchFamily="34" charset="0"/>
                <a:ea typeface="Arial" charset="0"/>
                <a:cs typeface="Arial" panose="020B0604020202020204" pitchFamily="34" charset="0"/>
              </a:rPr>
              <a:t>định</a:t>
            </a:r>
            <a:r>
              <a:rPr lang="en-US" dirty="0">
                <a:latin typeface="Arial" panose="020B0604020202020204" pitchFamily="34" charset="0"/>
                <a:ea typeface="Arial" charset="0"/>
                <a:cs typeface="Arial" panose="020B0604020202020204" pitchFamily="34" charset="0"/>
              </a:rPr>
              <a:t> chi </a:t>
            </a:r>
            <a:r>
              <a:rPr lang="en-US" dirty="0" err="1">
                <a:latin typeface="Arial" panose="020B0604020202020204" pitchFamily="34" charset="0"/>
                <a:ea typeface="Arial" charset="0"/>
                <a:cs typeface="Arial" panose="020B0604020202020204" pitchFamily="34" charset="0"/>
              </a:rPr>
              <a:t>phí</a:t>
            </a:r>
            <a:endParaRPr lang="en-US" dirty="0">
              <a:latin typeface="Arial" panose="020B0604020202020204" pitchFamily="34" charset="0"/>
              <a:ea typeface="Arial" charset="0"/>
              <a:cs typeface="Arial" panose="020B0604020202020204" pitchFamily="34" charset="0"/>
            </a:endParaRPr>
          </a:p>
        </p:txBody>
      </p:sp>
      <p:sp>
        <p:nvSpPr>
          <p:cNvPr id="9" name="TextBox 8"/>
          <p:cNvSpPr txBox="1"/>
          <p:nvPr/>
        </p:nvSpPr>
        <p:spPr>
          <a:xfrm>
            <a:off x="4914898" y="4179416"/>
            <a:ext cx="4229101" cy="615553"/>
          </a:xfrm>
          <a:prstGeom prst="rect">
            <a:avLst/>
          </a:prstGeom>
          <a:noFill/>
        </p:spPr>
        <p:txBody>
          <a:bodyPr wrap="square" rtlCol="0">
            <a:spAutoFit/>
          </a:bodyPr>
          <a:lstStyle/>
          <a:p>
            <a:r>
              <a:rPr lang="vi-VN" sz="1700" dirty="0" smtClean="0">
                <a:latin typeface="Arial" panose="020B0604020202020204" pitchFamily="34" charset="0"/>
                <a:ea typeface="Arial" charset="0"/>
                <a:cs typeface="Arial" panose="020B0604020202020204" pitchFamily="34" charset="0"/>
              </a:rPr>
              <a:t>Trải nghiệm </a:t>
            </a:r>
            <a:r>
              <a:rPr lang="en-US" sz="1700" dirty="0" err="1" smtClean="0">
                <a:latin typeface="Arial" panose="020B0604020202020204" pitchFamily="34" charset="0"/>
                <a:ea typeface="Arial" charset="0"/>
                <a:cs typeface="Arial" panose="020B0604020202020204" pitchFamily="34" charset="0"/>
              </a:rPr>
              <a:t>của</a:t>
            </a:r>
            <a:r>
              <a:rPr lang="en-US" sz="1700" dirty="0" smtClean="0">
                <a:latin typeface="Arial" panose="020B0604020202020204" pitchFamily="34" charset="0"/>
                <a:ea typeface="Arial" charset="0"/>
                <a:cs typeface="Arial" panose="020B0604020202020204" pitchFamily="34" charset="0"/>
              </a:rPr>
              <a:t> </a:t>
            </a:r>
            <a:r>
              <a:rPr lang="en-US" sz="1700" dirty="0">
                <a:latin typeface="Arial" panose="020B0604020202020204" pitchFamily="34" charset="0"/>
                <a:ea typeface="Arial" charset="0"/>
                <a:cs typeface="Arial" panose="020B0604020202020204" pitchFamily="34" charset="0"/>
              </a:rPr>
              <a:t>n</a:t>
            </a:r>
            <a:r>
              <a:rPr lang="vi-VN" sz="1700" dirty="0" smtClean="0">
                <a:latin typeface="Arial" panose="020B0604020202020204" pitchFamily="34" charset="0"/>
                <a:ea typeface="Arial" charset="0"/>
                <a:cs typeface="Arial" panose="020B0604020202020204" pitchFamily="34" charset="0"/>
              </a:rPr>
              <a:t>gười </a:t>
            </a:r>
            <a:r>
              <a:rPr lang="vi-VN" sz="1700" dirty="0" smtClean="0">
                <a:latin typeface="Arial" panose="020B0604020202020204" pitchFamily="34" charset="0"/>
                <a:ea typeface="Arial" charset="0"/>
                <a:cs typeface="Arial" panose="020B0604020202020204" pitchFamily="34" charset="0"/>
              </a:rPr>
              <a:t>bệnh </a:t>
            </a:r>
            <a:r>
              <a:rPr lang="en-US" sz="1700" dirty="0" err="1" smtClean="0">
                <a:latin typeface="Arial" panose="020B0604020202020204" pitchFamily="34" charset="0"/>
                <a:ea typeface="Arial" charset="0"/>
                <a:cs typeface="Arial" panose="020B0604020202020204" pitchFamily="34" charset="0"/>
              </a:rPr>
              <a:t>và</a:t>
            </a:r>
            <a:r>
              <a:rPr lang="en-US" sz="1700" dirty="0" smtClean="0">
                <a:latin typeface="Arial" panose="020B0604020202020204" pitchFamily="34" charset="0"/>
                <a:ea typeface="Arial" charset="0"/>
                <a:cs typeface="Arial" panose="020B0604020202020204" pitchFamily="34" charset="0"/>
              </a:rPr>
              <a:t> </a:t>
            </a:r>
            <a:r>
              <a:rPr lang="en-US" sz="1700" dirty="0" err="1">
                <a:latin typeface="Arial" panose="020B0604020202020204" pitchFamily="34" charset="0"/>
                <a:ea typeface="Arial" charset="0"/>
                <a:cs typeface="Arial" panose="020B0604020202020204" pitchFamily="34" charset="0"/>
              </a:rPr>
              <a:t>g</a:t>
            </a:r>
            <a:r>
              <a:rPr lang="en-US" sz="1700" dirty="0" err="1" smtClean="0">
                <a:latin typeface="Arial" panose="020B0604020202020204" pitchFamily="34" charset="0"/>
                <a:ea typeface="Arial" charset="0"/>
                <a:cs typeface="Arial" panose="020B0604020202020204" pitchFamily="34" charset="0"/>
              </a:rPr>
              <a:t>ia</a:t>
            </a:r>
            <a:r>
              <a:rPr lang="en-US" sz="1700" dirty="0" smtClean="0">
                <a:latin typeface="Arial" panose="020B0604020202020204" pitchFamily="34" charset="0"/>
                <a:ea typeface="Arial" charset="0"/>
                <a:cs typeface="Arial" panose="020B0604020202020204" pitchFamily="34" charset="0"/>
              </a:rPr>
              <a:t> </a:t>
            </a:r>
            <a:r>
              <a:rPr lang="en-US" sz="1700" dirty="0" err="1" smtClean="0">
                <a:latin typeface="Arial" panose="020B0604020202020204" pitchFamily="34" charset="0"/>
                <a:ea typeface="Arial" charset="0"/>
                <a:cs typeface="Arial" panose="020B0604020202020204" pitchFamily="34" charset="0"/>
              </a:rPr>
              <a:t>đình</a:t>
            </a:r>
            <a:endParaRPr lang="en-US" sz="1700" dirty="0" smtClean="0">
              <a:latin typeface="Arial" panose="020B0604020202020204" pitchFamily="34" charset="0"/>
              <a:ea typeface="Arial" charset="0"/>
              <a:cs typeface="Arial" panose="020B0604020202020204" pitchFamily="34" charset="0"/>
            </a:endParaRPr>
          </a:p>
          <a:p>
            <a:r>
              <a:rPr lang="en-US" sz="1700" dirty="0" err="1" smtClean="0">
                <a:latin typeface="Arial" panose="020B0604020202020204" pitchFamily="34" charset="0"/>
                <a:ea typeface="Arial" charset="0"/>
                <a:cs typeface="Arial" panose="020B0604020202020204" pitchFamily="34" charset="0"/>
              </a:rPr>
              <a:t>Phục</a:t>
            </a:r>
            <a:r>
              <a:rPr lang="en-US" sz="1700" dirty="0" smtClean="0">
                <a:latin typeface="Arial" panose="020B0604020202020204" pitchFamily="34" charset="0"/>
                <a:ea typeface="Arial" charset="0"/>
                <a:cs typeface="Arial" panose="020B0604020202020204" pitchFamily="34" charset="0"/>
              </a:rPr>
              <a:t> </a:t>
            </a:r>
            <a:r>
              <a:rPr lang="en-US" sz="1700" dirty="0" err="1">
                <a:latin typeface="Arial" panose="020B0604020202020204" pitchFamily="34" charset="0"/>
                <a:ea typeface="Arial" charset="0"/>
                <a:cs typeface="Arial" panose="020B0604020202020204" pitchFamily="34" charset="0"/>
              </a:rPr>
              <a:t>hồi</a:t>
            </a:r>
            <a:r>
              <a:rPr lang="en-US" sz="1700" dirty="0">
                <a:latin typeface="Arial" panose="020B0604020202020204" pitchFamily="34" charset="0"/>
                <a:ea typeface="Arial" charset="0"/>
                <a:cs typeface="Arial" panose="020B0604020202020204" pitchFamily="34" charset="0"/>
              </a:rPr>
              <a:t> </a:t>
            </a:r>
            <a:r>
              <a:rPr lang="en-US" sz="1700" dirty="0" err="1">
                <a:latin typeface="Arial" panose="020B0604020202020204" pitchFamily="34" charset="0"/>
                <a:ea typeface="Arial" charset="0"/>
                <a:cs typeface="Arial" panose="020B0604020202020204" pitchFamily="34" charset="0"/>
              </a:rPr>
              <a:t>dịch</a:t>
            </a:r>
            <a:r>
              <a:rPr lang="en-US" sz="1700" dirty="0">
                <a:latin typeface="Arial" panose="020B0604020202020204" pitchFamily="34" charset="0"/>
                <a:ea typeface="Arial" charset="0"/>
                <a:cs typeface="Arial" panose="020B0604020202020204" pitchFamily="34" charset="0"/>
              </a:rPr>
              <a:t> </a:t>
            </a:r>
            <a:r>
              <a:rPr lang="en-US" sz="1700" dirty="0" err="1">
                <a:latin typeface="Arial" panose="020B0604020202020204" pitchFamily="34" charset="0"/>
                <a:ea typeface="Arial" charset="0"/>
                <a:cs typeface="Arial" panose="020B0604020202020204" pitchFamily="34" charset="0"/>
              </a:rPr>
              <a:t>vụ</a:t>
            </a:r>
            <a:endParaRPr lang="en-US" sz="1700" dirty="0" smtClean="0">
              <a:latin typeface="Arial" panose="020B0604020202020204" pitchFamily="34" charset="0"/>
              <a:ea typeface="Arial" charset="0"/>
              <a:cs typeface="Arial" panose="020B0604020202020204" pitchFamily="34" charset="0"/>
            </a:endParaRPr>
          </a:p>
        </p:txBody>
      </p:sp>
      <p:sp>
        <p:nvSpPr>
          <p:cNvPr id="10" name="TextBox 9"/>
          <p:cNvSpPr txBox="1"/>
          <p:nvPr/>
        </p:nvSpPr>
        <p:spPr>
          <a:xfrm>
            <a:off x="2121979" y="195214"/>
            <a:ext cx="5684536" cy="584775"/>
          </a:xfrm>
          <a:prstGeom prst="rect">
            <a:avLst/>
          </a:prstGeom>
          <a:noFill/>
        </p:spPr>
        <p:txBody>
          <a:bodyPr wrap="square" rtlCol="0">
            <a:spAutoFit/>
          </a:bodyPr>
          <a:lstStyle/>
          <a:p>
            <a:pPr algn="ctr"/>
            <a:r>
              <a:rPr lang="vi-VN" sz="3200" b="1" dirty="0" smtClean="0">
                <a:latin typeface="Arial" panose="020B0604020202020204" pitchFamily="34" charset="0"/>
                <a:cs typeface="Arial" panose="020B0604020202020204" pitchFamily="34" charset="0"/>
              </a:rPr>
              <a:t>ĐẠT ĐƯỢC </a:t>
            </a:r>
            <a:r>
              <a:rPr lang="en-US" sz="3200" b="1" dirty="0" smtClean="0">
                <a:latin typeface="Arial" panose="020B0604020202020204" pitchFamily="34" charset="0"/>
                <a:cs typeface="Arial" panose="020B0604020202020204" pitchFamily="34" charset="0"/>
              </a:rPr>
              <a:t>CÁC </a:t>
            </a:r>
            <a:r>
              <a:rPr lang="vi-VN" sz="3200" b="1" dirty="0" smtClean="0">
                <a:latin typeface="Arial" panose="020B0604020202020204" pitchFamily="34" charset="0"/>
                <a:cs typeface="Arial" panose="020B0604020202020204" pitchFamily="34" charset="0"/>
              </a:rPr>
              <a:t>MỤC </a:t>
            </a:r>
            <a:r>
              <a:rPr lang="vi-VN" sz="3200" b="1" dirty="0" smtClean="0">
                <a:latin typeface="Arial" panose="020B0604020202020204" pitchFamily="34" charset="0"/>
                <a:cs typeface="Arial" panose="020B0604020202020204" pitchFamily="34" charset="0"/>
              </a:rPr>
              <a:t>TIÊU</a:t>
            </a:r>
            <a:endParaRPr lang="en-US" sz="3200" b="1" dirty="0">
              <a:latin typeface="Arial" panose="020B0604020202020204" pitchFamily="34" charset="0"/>
              <a:cs typeface="Arial" panose="020B0604020202020204" pitchFamily="34" charset="0"/>
            </a:endParaRPr>
          </a:p>
        </p:txBody>
      </p:sp>
      <p:sp>
        <p:nvSpPr>
          <p:cNvPr id="11" name="TextBox 10"/>
          <p:cNvSpPr txBox="1"/>
          <p:nvPr/>
        </p:nvSpPr>
        <p:spPr>
          <a:xfrm>
            <a:off x="2143892" y="5512258"/>
            <a:ext cx="4875053" cy="369332"/>
          </a:xfrm>
          <a:prstGeom prst="rect">
            <a:avLst/>
          </a:prstGeom>
          <a:noFill/>
        </p:spPr>
        <p:txBody>
          <a:bodyPr wrap="none" rtlCol="0">
            <a:spAutoFit/>
          </a:bodyPr>
          <a:lstStyle/>
          <a:p>
            <a:r>
              <a:rPr lang="en-US" b="1" dirty="0" err="1">
                <a:latin typeface="Arial" panose="020B0604020202020204" pitchFamily="34" charset="0"/>
                <a:cs typeface="Arial" panose="020B0604020202020204" pitchFamily="34" charset="0"/>
              </a:rPr>
              <a:t>Xác</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định</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t</a:t>
            </a:r>
            <a:r>
              <a:rPr lang="en-US" b="1" dirty="0" err="1" smtClean="0">
                <a:latin typeface="Arial" panose="020B0604020202020204" pitchFamily="34" charset="0"/>
                <a:cs typeface="Arial" panose="020B0604020202020204" pitchFamily="34" charset="0"/>
              </a:rPr>
              <a:t>iêu</a:t>
            </a:r>
            <a:r>
              <a:rPr lang="en-US" b="1" dirty="0" smtClean="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chuẩn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và</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đ</a:t>
            </a:r>
            <a:r>
              <a:rPr lang="en-US" b="1" dirty="0" err="1" smtClean="0">
                <a:latin typeface="Arial" panose="020B0604020202020204" pitchFamily="34" charset="0"/>
                <a:cs typeface="Arial" panose="020B0604020202020204" pitchFamily="34" charset="0"/>
              </a:rPr>
              <a:t>o</a:t>
            </a:r>
            <a:r>
              <a:rPr lang="en-US" b="1" dirty="0" smtClean="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lường</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h</a:t>
            </a:r>
            <a:r>
              <a:rPr lang="en-US" b="1" dirty="0" err="1" smtClean="0">
                <a:latin typeface="Arial" panose="020B0604020202020204" pitchFamily="34" charset="0"/>
                <a:cs typeface="Arial" panose="020B0604020202020204" pitchFamily="34" charset="0"/>
              </a:rPr>
              <a:t>iệu</a:t>
            </a:r>
            <a:r>
              <a:rPr lang="en-US" b="1" dirty="0" smtClean="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suất</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8948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5844" y="226319"/>
            <a:ext cx="8072210" cy="492443"/>
          </a:xfrm>
          <a:prstGeom prst="rect">
            <a:avLst/>
          </a:prstGeom>
          <a:noFill/>
        </p:spPr>
        <p:txBody>
          <a:bodyPr wrap="none" rtlCol="0">
            <a:spAutoFit/>
          </a:bodyPr>
          <a:lstStyle/>
          <a:p>
            <a:r>
              <a:rPr lang="en-US" sz="2600" b="1" dirty="0">
                <a:latin typeface="Arial" panose="020B0604020202020204" pitchFamily="34" charset="0"/>
                <a:ea typeface="Arial" charset="0"/>
                <a:cs typeface="Arial" panose="020B0604020202020204" pitchFamily="34" charset="0"/>
              </a:rPr>
              <a:t>ĐIỀU GÌ LÀM NÊN MỘT </a:t>
            </a:r>
            <a:r>
              <a:rPr lang="vi-VN" sz="2600" b="1" dirty="0" smtClean="0">
                <a:latin typeface="Arial" panose="020B0604020202020204" pitchFamily="34" charset="0"/>
                <a:ea typeface="Arial" charset="0"/>
                <a:cs typeface="Arial" panose="020B0604020202020204" pitchFamily="34" charset="0"/>
              </a:rPr>
              <a:t>NGƯỜI LÃNH ĐẠO </a:t>
            </a:r>
            <a:r>
              <a:rPr lang="en-US" sz="2600" b="1" dirty="0" smtClean="0">
                <a:latin typeface="Arial" panose="020B0604020202020204" pitchFamily="34" charset="0"/>
                <a:ea typeface="Arial" charset="0"/>
                <a:cs typeface="Arial" panose="020B0604020202020204" pitchFamily="34" charset="0"/>
              </a:rPr>
              <a:t>TỐT</a:t>
            </a:r>
            <a:r>
              <a:rPr lang="en-US" sz="2600" b="1" dirty="0">
                <a:latin typeface="Arial" panose="020B0604020202020204" pitchFamily="34" charset="0"/>
                <a:ea typeface="Arial" charset="0"/>
                <a:cs typeface="Arial" panose="020B0604020202020204" pitchFamily="34" charset="0"/>
              </a:rPr>
              <a:t>?</a:t>
            </a:r>
          </a:p>
        </p:txBody>
      </p:sp>
      <p:sp>
        <p:nvSpPr>
          <p:cNvPr id="3" name="TextBox 2"/>
          <p:cNvSpPr txBox="1"/>
          <p:nvPr/>
        </p:nvSpPr>
        <p:spPr>
          <a:xfrm>
            <a:off x="489885" y="1419165"/>
            <a:ext cx="2973781" cy="461665"/>
          </a:xfrm>
          <a:prstGeom prst="rect">
            <a:avLst/>
          </a:prstGeom>
          <a:noFill/>
        </p:spPr>
        <p:txBody>
          <a:bodyPr wrap="square" rtlCol="0">
            <a:spAutoFit/>
          </a:bodyPr>
          <a:lstStyle/>
          <a:p>
            <a:r>
              <a:rPr lang="vi-VN" sz="2400" b="1" dirty="0" smtClean="0">
                <a:latin typeface="Arial" panose="020B0604020202020204" pitchFamily="34" charset="0"/>
                <a:cs typeface="Arial" panose="020B0604020202020204" pitchFamily="34" charset="0"/>
              </a:rPr>
              <a:t>TỰ NHẬN THỨC </a:t>
            </a:r>
            <a:endParaRPr lang="en-US" sz="2400" b="1" dirty="0">
              <a:latin typeface="Arial" panose="020B0604020202020204" pitchFamily="34" charset="0"/>
              <a:cs typeface="Arial" panose="020B0604020202020204" pitchFamily="34" charset="0"/>
            </a:endParaRPr>
          </a:p>
        </p:txBody>
      </p:sp>
      <p:sp>
        <p:nvSpPr>
          <p:cNvPr id="4" name="TextBox 3"/>
          <p:cNvSpPr txBox="1"/>
          <p:nvPr/>
        </p:nvSpPr>
        <p:spPr>
          <a:xfrm>
            <a:off x="1238250" y="2480965"/>
            <a:ext cx="2752677" cy="461665"/>
          </a:xfrm>
          <a:prstGeom prst="rect">
            <a:avLst/>
          </a:prstGeom>
          <a:noFill/>
        </p:spPr>
        <p:txBody>
          <a:bodyPr wrap="none" rtlCol="0">
            <a:spAutoFit/>
          </a:bodyPr>
          <a:lstStyle/>
          <a:p>
            <a:r>
              <a:rPr lang="vi-VN" sz="2400" b="1" dirty="0" smtClean="0">
                <a:latin typeface="Arial" panose="020B0604020202020204" pitchFamily="34" charset="0"/>
                <a:cs typeface="Arial" panose="020B0604020202020204" pitchFamily="34" charset="0"/>
              </a:rPr>
              <a:t>TỰ ĐỊNH HƯỚNG</a:t>
            </a:r>
            <a:endParaRPr lang="en-US" sz="2400" b="1" dirty="0">
              <a:latin typeface="Arial" panose="020B0604020202020204" pitchFamily="34" charset="0"/>
              <a:cs typeface="Arial" panose="020B0604020202020204" pitchFamily="34" charset="0"/>
            </a:endParaRPr>
          </a:p>
        </p:txBody>
      </p:sp>
      <p:sp>
        <p:nvSpPr>
          <p:cNvPr id="5" name="TextBox 4"/>
          <p:cNvSpPr txBox="1"/>
          <p:nvPr/>
        </p:nvSpPr>
        <p:spPr>
          <a:xfrm>
            <a:off x="489887" y="3298924"/>
            <a:ext cx="1941557" cy="523220"/>
          </a:xfrm>
          <a:prstGeom prst="rect">
            <a:avLst/>
          </a:prstGeom>
          <a:noFill/>
        </p:spPr>
        <p:txBody>
          <a:bodyPr wrap="none" rtlCol="0">
            <a:spAutoFit/>
          </a:bodyPr>
          <a:lstStyle/>
          <a:p>
            <a:r>
              <a:rPr lang="vi-VN" sz="2800" b="1" dirty="0" smtClean="0">
                <a:latin typeface="Arial" panose="020B0604020202020204" pitchFamily="34" charset="0"/>
                <a:cs typeface="Arial" panose="020B0604020202020204" pitchFamily="34" charset="0"/>
              </a:rPr>
              <a:t>TẦM NHÌN</a:t>
            </a:r>
            <a:endParaRPr lang="en-US" sz="2800" b="1" dirty="0">
              <a:latin typeface="Arial" panose="020B0604020202020204" pitchFamily="34" charset="0"/>
              <a:cs typeface="Arial" panose="020B0604020202020204" pitchFamily="34" charset="0"/>
            </a:endParaRPr>
          </a:p>
        </p:txBody>
      </p:sp>
      <p:sp>
        <p:nvSpPr>
          <p:cNvPr id="6" name="TextBox 5"/>
          <p:cNvSpPr txBox="1"/>
          <p:nvPr/>
        </p:nvSpPr>
        <p:spPr>
          <a:xfrm>
            <a:off x="5160722" y="3607426"/>
            <a:ext cx="4043094" cy="523220"/>
          </a:xfrm>
          <a:prstGeom prst="rect">
            <a:avLst/>
          </a:prstGeom>
          <a:noFill/>
        </p:spPr>
        <p:txBody>
          <a:bodyPr wrap="none" rtlCol="0">
            <a:spAutoFit/>
          </a:bodyPr>
          <a:lstStyle/>
          <a:p>
            <a:r>
              <a:rPr lang="vi-VN" sz="2800" b="1" dirty="0" smtClean="0">
                <a:latin typeface="Arial" panose="020B0604020202020204" pitchFamily="34" charset="0"/>
                <a:cs typeface="Arial" panose="020B0604020202020204" pitchFamily="34" charset="0"/>
              </a:rPr>
              <a:t>KHẢ NĂNG KHÍCH LỆ</a:t>
            </a:r>
            <a:endParaRPr lang="en-US" sz="2800" b="1" dirty="0">
              <a:latin typeface="Arial" panose="020B0604020202020204" pitchFamily="34" charset="0"/>
              <a:cs typeface="Arial" panose="020B0604020202020204" pitchFamily="34" charset="0"/>
            </a:endParaRPr>
          </a:p>
        </p:txBody>
      </p:sp>
      <p:sp>
        <p:nvSpPr>
          <p:cNvPr id="7" name="TextBox 6"/>
          <p:cNvSpPr txBox="1"/>
          <p:nvPr/>
        </p:nvSpPr>
        <p:spPr>
          <a:xfrm>
            <a:off x="5160722" y="2975193"/>
            <a:ext cx="2514696" cy="369332"/>
          </a:xfrm>
          <a:prstGeom prst="rect">
            <a:avLst/>
          </a:prstGeom>
          <a:noFill/>
        </p:spPr>
        <p:txBody>
          <a:bodyPr wrap="square" rtlCol="0">
            <a:spAutoFit/>
          </a:bodyPr>
          <a:lstStyle/>
          <a:p>
            <a:r>
              <a:rPr lang="vi-VN" b="1" dirty="0" smtClean="0">
                <a:latin typeface="Arial" panose="020B0604020202020204" pitchFamily="34" charset="0"/>
                <a:cs typeface="Arial" panose="020B0604020202020204" pitchFamily="34" charset="0"/>
              </a:rPr>
              <a:t>NHẬN THỨC XÃ HỘI</a:t>
            </a:r>
            <a:endParaRPr lang="en-US" b="1" dirty="0">
              <a:latin typeface="Arial" panose="020B0604020202020204" pitchFamily="34" charset="0"/>
              <a:cs typeface="Arial" panose="020B0604020202020204" pitchFamily="34" charset="0"/>
            </a:endParaRPr>
          </a:p>
        </p:txBody>
      </p:sp>
      <p:sp>
        <p:nvSpPr>
          <p:cNvPr id="8" name="TextBox 7"/>
          <p:cNvSpPr txBox="1"/>
          <p:nvPr/>
        </p:nvSpPr>
        <p:spPr>
          <a:xfrm>
            <a:off x="4432818" y="1880830"/>
            <a:ext cx="4060599" cy="523220"/>
          </a:xfrm>
          <a:prstGeom prst="rect">
            <a:avLst/>
          </a:prstGeom>
          <a:noFill/>
        </p:spPr>
        <p:txBody>
          <a:bodyPr wrap="none" rtlCol="0">
            <a:spAutoFit/>
          </a:bodyPr>
          <a:lstStyle/>
          <a:p>
            <a:r>
              <a:rPr lang="vi-VN" sz="2800" b="1" dirty="0" smtClean="0">
                <a:latin typeface="Arial" panose="020B0604020202020204" pitchFamily="34" charset="0"/>
                <a:cs typeface="Arial" panose="020B0604020202020204" pitchFamily="34" charset="0"/>
              </a:rPr>
              <a:t>TINH TẾ VỀ CẢM XÚC</a:t>
            </a:r>
            <a:endParaRPr lang="en-US" sz="2800" b="1" dirty="0">
              <a:latin typeface="Arial" panose="020B0604020202020204" pitchFamily="34" charset="0"/>
              <a:cs typeface="Arial" panose="020B0604020202020204" pitchFamily="34" charset="0"/>
            </a:endParaRPr>
          </a:p>
        </p:txBody>
      </p:sp>
      <p:sp>
        <p:nvSpPr>
          <p:cNvPr id="9" name="TextBox 8"/>
          <p:cNvSpPr txBox="1"/>
          <p:nvPr/>
        </p:nvSpPr>
        <p:spPr>
          <a:xfrm>
            <a:off x="3046934" y="4906703"/>
            <a:ext cx="3091552" cy="369332"/>
          </a:xfrm>
          <a:prstGeom prst="rect">
            <a:avLst/>
          </a:prstGeom>
          <a:noFill/>
        </p:spPr>
        <p:txBody>
          <a:bodyPr wrap="none" rtlCol="0">
            <a:spAutoFit/>
          </a:bodyPr>
          <a:lstStyle/>
          <a:p>
            <a:r>
              <a:rPr lang="vi-VN" b="1" dirty="0" smtClean="0">
                <a:latin typeface="Arial" panose="020B0604020202020204" pitchFamily="34" charset="0"/>
                <a:cs typeface="Arial" panose="020B0604020202020204" pitchFamily="34" charset="0"/>
              </a:rPr>
              <a:t>CÁC KỸ NĂNG GIAO TIẾP</a:t>
            </a:r>
            <a:endParaRPr lang="en-US" b="1" dirty="0">
              <a:latin typeface="Arial" panose="020B0604020202020204" pitchFamily="34" charset="0"/>
              <a:cs typeface="Arial" panose="020B0604020202020204" pitchFamily="34" charset="0"/>
            </a:endParaRPr>
          </a:p>
        </p:txBody>
      </p:sp>
      <p:sp>
        <p:nvSpPr>
          <p:cNvPr id="10" name="TextBox 9"/>
          <p:cNvSpPr txBox="1"/>
          <p:nvPr/>
        </p:nvSpPr>
        <p:spPr>
          <a:xfrm>
            <a:off x="6076950" y="5676900"/>
            <a:ext cx="2627642" cy="461665"/>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SỰ CẢM THÔNG</a:t>
            </a:r>
            <a:endParaRPr lang="en-US" sz="2400" b="1" dirty="0">
              <a:latin typeface="Arial" panose="020B0604020202020204" pitchFamily="34" charset="0"/>
              <a:cs typeface="Arial" panose="020B0604020202020204" pitchFamily="34" charset="0"/>
            </a:endParaRPr>
          </a:p>
        </p:txBody>
      </p:sp>
      <p:sp>
        <p:nvSpPr>
          <p:cNvPr id="11" name="TextBox 10"/>
          <p:cNvSpPr txBox="1"/>
          <p:nvPr/>
        </p:nvSpPr>
        <p:spPr>
          <a:xfrm>
            <a:off x="424302" y="5446067"/>
            <a:ext cx="2834430" cy="461665"/>
          </a:xfrm>
          <a:prstGeom prst="rect">
            <a:avLst/>
          </a:prstGeom>
          <a:noFill/>
        </p:spPr>
        <p:txBody>
          <a:bodyPr wrap="none" rtlCol="0">
            <a:spAutoFit/>
          </a:bodyPr>
          <a:lstStyle/>
          <a:p>
            <a:r>
              <a:rPr lang="vi-VN" sz="2400" b="1" dirty="0" smtClean="0">
                <a:latin typeface="Arial" panose="020B0604020202020204" pitchFamily="34" charset="0"/>
                <a:cs typeface="Arial" panose="020B0604020202020204" pitchFamily="34" charset="0"/>
              </a:rPr>
              <a:t>Ý THỨC PHỤC VỤ</a:t>
            </a:r>
            <a:endParaRPr lang="en-US" sz="2400" b="1" dirty="0">
              <a:latin typeface="Arial" panose="020B0604020202020204" pitchFamily="34" charset="0"/>
              <a:cs typeface="Arial" panose="020B0604020202020204" pitchFamily="34" charset="0"/>
            </a:endParaRPr>
          </a:p>
        </p:txBody>
      </p:sp>
      <p:sp>
        <p:nvSpPr>
          <p:cNvPr id="12" name="TextBox 11"/>
          <p:cNvSpPr txBox="1"/>
          <p:nvPr/>
        </p:nvSpPr>
        <p:spPr>
          <a:xfrm>
            <a:off x="424302" y="4243387"/>
            <a:ext cx="5861989" cy="646331"/>
          </a:xfrm>
          <a:prstGeom prst="rect">
            <a:avLst/>
          </a:prstGeom>
          <a:noFill/>
        </p:spPr>
        <p:txBody>
          <a:bodyPr wrap="none" rtlCol="0">
            <a:spAutoFit/>
          </a:bodyPr>
          <a:lstStyle/>
          <a:p>
            <a:r>
              <a:rPr lang="vi-VN" sz="3600" b="1" dirty="0" smtClean="0">
                <a:latin typeface="Arial" panose="020B0604020202020204" pitchFamily="34" charset="0"/>
                <a:cs typeface="Arial" panose="020B0604020202020204" pitchFamily="34" charset="0"/>
              </a:rPr>
              <a:t>THAY ĐỔI VỀ CHIỀU SÂU</a:t>
            </a:r>
            <a:endParaRPr lang="en-US" sz="3600" b="1" dirty="0">
              <a:latin typeface="Arial" panose="020B0604020202020204" pitchFamily="34" charset="0"/>
              <a:cs typeface="Arial" panose="020B0604020202020204" pitchFamily="34" charset="0"/>
            </a:endParaRPr>
          </a:p>
        </p:txBody>
      </p:sp>
      <p:sp>
        <p:nvSpPr>
          <p:cNvPr id="13" name="TextBox 12"/>
          <p:cNvSpPr txBox="1"/>
          <p:nvPr/>
        </p:nvSpPr>
        <p:spPr>
          <a:xfrm>
            <a:off x="6076950" y="1137147"/>
            <a:ext cx="2879956" cy="369332"/>
          </a:xfrm>
          <a:prstGeom prst="rect">
            <a:avLst/>
          </a:prstGeom>
          <a:noFill/>
        </p:spPr>
        <p:txBody>
          <a:bodyPr wrap="none" rtlCol="0">
            <a:spAutoFit/>
          </a:bodyPr>
          <a:lstStyle/>
          <a:p>
            <a:r>
              <a:rPr lang="vi-VN" b="1" dirty="0" smtClean="0">
                <a:latin typeface="Arial" panose="020B0604020202020204" pitchFamily="34" charset="0"/>
                <a:cs typeface="Arial" panose="020B0604020202020204" pitchFamily="34" charset="0"/>
              </a:rPr>
              <a:t>GIẢI QUYẾT XUNG ĐỘT</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3030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52452" y="195944"/>
            <a:ext cx="4339650" cy="584775"/>
          </a:xfrm>
          <a:prstGeom prst="rect">
            <a:avLst/>
          </a:prstGeom>
          <a:noFill/>
        </p:spPr>
        <p:txBody>
          <a:bodyPr wrap="none" rtlCol="0">
            <a:spAutoFit/>
          </a:bodyPr>
          <a:lstStyle/>
          <a:p>
            <a:r>
              <a:rPr lang="vi-VN" sz="3200" b="1" dirty="0" smtClean="0">
                <a:cs typeface="Times New Roman" panose="02020603050405020304" pitchFamily="18" charset="0"/>
              </a:rPr>
              <a:t>KIẾN THỨC CƠ BẢN </a:t>
            </a:r>
            <a:endParaRPr lang="en-US" sz="3200" b="1" dirty="0">
              <a:cs typeface="Times New Roman" panose="02020603050405020304" pitchFamily="18" charset="0"/>
            </a:endParaRPr>
          </a:p>
        </p:txBody>
      </p:sp>
      <p:sp>
        <p:nvSpPr>
          <p:cNvPr id="3" name="TextBox 2"/>
          <p:cNvSpPr txBox="1"/>
          <p:nvPr/>
        </p:nvSpPr>
        <p:spPr>
          <a:xfrm>
            <a:off x="553193" y="1402773"/>
            <a:ext cx="5273238" cy="4524315"/>
          </a:xfrm>
          <a:prstGeom prst="rect">
            <a:avLst/>
          </a:prstGeom>
          <a:noFill/>
        </p:spPr>
        <p:txBody>
          <a:bodyPr wrap="none" rtlCol="0">
            <a:spAutoFit/>
          </a:bodyPr>
          <a:lstStyle/>
          <a:p>
            <a:r>
              <a:rPr lang="en-US" sz="3200" dirty="0" smtClean="0">
                <a:cs typeface="Times New Roman" panose="02020603050405020304" pitchFamily="18" charset="0"/>
              </a:rPr>
              <a:t>TIÊU BIỂU NHƯ:</a:t>
            </a:r>
            <a:endParaRPr lang="en-US" sz="3200" dirty="0" smtClean="0">
              <a:cs typeface="Times New Roman" panose="02020603050405020304" pitchFamily="18" charset="0"/>
            </a:endParaRPr>
          </a:p>
          <a:p>
            <a:pPr marL="285750" indent="-285750">
              <a:buFont typeface="Arial" charset="0"/>
              <a:buChar char="•"/>
            </a:pPr>
            <a:r>
              <a:rPr lang="vi-VN" sz="3200" dirty="0" smtClean="0">
                <a:cs typeface="Times New Roman" panose="02020603050405020304" pitchFamily="18" charset="0"/>
              </a:rPr>
              <a:t>QUẢN LÝ TÀI CHÍNH</a:t>
            </a:r>
          </a:p>
          <a:p>
            <a:pPr marL="285750" indent="-285750">
              <a:buFont typeface="Arial" charset="0"/>
              <a:buChar char="•"/>
            </a:pPr>
            <a:r>
              <a:rPr lang="vi-VN" sz="3200" dirty="0" smtClean="0">
                <a:cs typeface="Times New Roman" panose="02020603050405020304" pitchFamily="18" charset="0"/>
              </a:rPr>
              <a:t>QUẢN LÝ NHÂN SỰ </a:t>
            </a:r>
          </a:p>
          <a:p>
            <a:pPr marL="285750" indent="-285750">
              <a:buFont typeface="Arial" charset="0"/>
              <a:buChar char="•"/>
            </a:pPr>
            <a:r>
              <a:rPr lang="vi-VN" sz="3200" dirty="0" smtClean="0">
                <a:cs typeface="Times New Roman" panose="02020603050405020304" pitchFamily="18" charset="0"/>
              </a:rPr>
              <a:t>QUẢN LÝ CNTT</a:t>
            </a:r>
          </a:p>
          <a:p>
            <a:pPr marL="285750" indent="-285750">
              <a:buFont typeface="Arial" charset="0"/>
              <a:buChar char="•"/>
            </a:pPr>
            <a:r>
              <a:rPr lang="vi-VN" sz="3200" dirty="0" smtClean="0">
                <a:cs typeface="Times New Roman" panose="02020603050405020304" pitchFamily="18" charset="0"/>
              </a:rPr>
              <a:t>QUẢN LÝ VẬN HÀNH </a:t>
            </a:r>
          </a:p>
          <a:p>
            <a:pPr marL="285750" indent="-285750">
              <a:buFont typeface="Arial" charset="0"/>
              <a:buChar char="•"/>
            </a:pPr>
            <a:r>
              <a:rPr lang="vi-VN" sz="3200" dirty="0" smtClean="0">
                <a:cs typeface="Times New Roman" panose="02020603050405020304" pitchFamily="18" charset="0"/>
              </a:rPr>
              <a:t>QUẢN LÝ CHẤT LƯỢNG </a:t>
            </a:r>
          </a:p>
          <a:p>
            <a:pPr marL="285750" indent="-285750">
              <a:buFont typeface="Arial" charset="0"/>
              <a:buChar char="•"/>
            </a:pPr>
            <a:r>
              <a:rPr lang="en-US" sz="3200" dirty="0" smtClean="0">
                <a:latin typeface="Arial" panose="020B0604020202020204" pitchFamily="34" charset="0"/>
                <a:cs typeface="Arial" panose="020B0604020202020204" pitchFamily="34" charset="0"/>
              </a:rPr>
              <a:t>ĐẠO</a:t>
            </a:r>
            <a:r>
              <a:rPr lang="vi-VN" sz="3200" dirty="0" smtClean="0">
                <a:cs typeface="Times New Roman" panose="02020603050405020304" pitchFamily="18" charset="0"/>
              </a:rPr>
              <a:t> ĐỨC</a:t>
            </a:r>
          </a:p>
          <a:p>
            <a:pPr marL="285750" indent="-285750">
              <a:buFont typeface="Arial" charset="0"/>
              <a:buChar char="•"/>
            </a:pPr>
            <a:r>
              <a:rPr lang="vi-VN" sz="3200" dirty="0" smtClean="0">
                <a:cs typeface="Times New Roman" panose="02020603050405020304" pitchFamily="18" charset="0"/>
              </a:rPr>
              <a:t>QUY ĐỊNH </a:t>
            </a:r>
          </a:p>
          <a:p>
            <a:pPr marL="285750" indent="-285750">
              <a:buFont typeface="Arial" charset="0"/>
              <a:buChar char="•"/>
            </a:pPr>
            <a:r>
              <a:rPr lang="vi-VN" sz="3200" dirty="0" smtClean="0">
                <a:cs typeface="Times New Roman" panose="02020603050405020304" pitchFamily="18" charset="0"/>
              </a:rPr>
              <a:t>QUẢN </a:t>
            </a:r>
            <a:r>
              <a:rPr lang="en-US" sz="3200" dirty="0" smtClean="0">
                <a:cs typeface="Times New Roman" panose="02020603050405020304" pitchFamily="18" charset="0"/>
              </a:rPr>
              <a:t>TRỊ</a:t>
            </a:r>
            <a:endParaRPr lang="en-US" sz="3200" dirty="0">
              <a:cs typeface="Times New Roman" panose="02020603050405020304" pitchFamily="18" charset="0"/>
            </a:endParaRPr>
          </a:p>
        </p:txBody>
      </p:sp>
    </p:spTree>
    <p:extLst>
      <p:ext uri="{BB962C8B-B14F-4D97-AF65-F5344CB8AC3E}">
        <p14:creationId xmlns:p14="http://schemas.microsoft.com/office/powerpoint/2010/main" val="434829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752" y="268736"/>
            <a:ext cx="9305752" cy="461665"/>
          </a:xfrm>
          <a:prstGeom prst="rect">
            <a:avLst/>
          </a:prstGeom>
          <a:noFill/>
        </p:spPr>
        <p:txBody>
          <a:bodyPr wrap="square" rtlCol="0">
            <a:spAutoFit/>
          </a:bodyPr>
          <a:lstStyle/>
          <a:p>
            <a:pPr algn="ctr"/>
            <a:r>
              <a:rPr lang="vi-VN" sz="2400" b="1" dirty="0" smtClean="0">
                <a:cs typeface="Times New Roman" panose="02020603050405020304" pitchFamily="18" charset="0"/>
              </a:rPr>
              <a:t>NĂNG LỰC</a:t>
            </a:r>
            <a:r>
              <a:rPr lang="en-US" sz="2400" b="1" dirty="0" smtClean="0">
                <a:cs typeface="Times New Roman" panose="02020603050405020304" pitchFamily="18" charset="0"/>
              </a:rPr>
              <a:t> </a:t>
            </a:r>
            <a:r>
              <a:rPr lang="vi-VN" sz="2400" b="1" dirty="0" smtClean="0">
                <a:cs typeface="Times New Roman" panose="02020603050405020304" pitchFamily="18" charset="0"/>
              </a:rPr>
              <a:t>NHỮNG NHÀ QUẢN LÝ DỊCH VỤ Y TẾ</a:t>
            </a:r>
            <a:endParaRPr lang="en-US" sz="2400" b="1" dirty="0">
              <a:cs typeface="Times New Roman" panose="02020603050405020304" pitchFamily="18" charset="0"/>
            </a:endParaRPr>
          </a:p>
        </p:txBody>
      </p:sp>
      <p:pic>
        <p:nvPicPr>
          <p:cNvPr id="7170"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7477" y="1143000"/>
            <a:ext cx="2286000" cy="19812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083553" y="1416040"/>
            <a:ext cx="5017720" cy="3139321"/>
          </a:xfrm>
          <a:prstGeom prst="rect">
            <a:avLst/>
          </a:prstGeom>
          <a:noFill/>
        </p:spPr>
        <p:txBody>
          <a:bodyPr wrap="none" rtlCol="0">
            <a:spAutoFit/>
          </a:bodyPr>
          <a:lstStyle/>
          <a:p>
            <a:r>
              <a:rPr lang="vi-VN" sz="2200" dirty="0" smtClean="0">
                <a:cs typeface="Times New Roman" panose="02020603050405020304" pitchFamily="18" charset="0"/>
              </a:rPr>
              <a:t>Lãnh đạo </a:t>
            </a:r>
          </a:p>
          <a:p>
            <a:endParaRPr lang="en-US" sz="2200" dirty="0">
              <a:cs typeface="Times New Roman" panose="02020603050405020304" pitchFamily="18" charset="0"/>
            </a:endParaRPr>
          </a:p>
          <a:p>
            <a:r>
              <a:rPr lang="vi-VN" sz="2200" dirty="0" smtClean="0">
                <a:cs typeface="Times New Roman" panose="02020603050405020304" pitchFamily="18" charset="0"/>
              </a:rPr>
              <a:t>Quản lý giao tiếp và các mối quan hệ </a:t>
            </a:r>
          </a:p>
          <a:p>
            <a:endParaRPr lang="en-US" sz="2200" dirty="0">
              <a:cs typeface="Times New Roman" panose="02020603050405020304" pitchFamily="18" charset="0"/>
            </a:endParaRPr>
          </a:p>
          <a:p>
            <a:r>
              <a:rPr lang="vi-VN" sz="2200" dirty="0" smtClean="0">
                <a:cs typeface="Times New Roman" panose="02020603050405020304" pitchFamily="18" charset="0"/>
              </a:rPr>
              <a:t>Trách nhiệm chuyên môn và xã hội</a:t>
            </a:r>
          </a:p>
          <a:p>
            <a:endParaRPr lang="en-US" sz="2200" dirty="0">
              <a:cs typeface="Times New Roman" panose="02020603050405020304" pitchFamily="18" charset="0"/>
            </a:endParaRPr>
          </a:p>
          <a:p>
            <a:r>
              <a:rPr lang="en-US" sz="2200" dirty="0" err="1">
                <a:latin typeface="Arial" panose="020B0604020202020204" pitchFamily="34" charset="0"/>
                <a:cs typeface="Arial" panose="020B0604020202020204" pitchFamily="34" charset="0"/>
              </a:rPr>
              <a:t>Môi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trường</a:t>
            </a:r>
            <a:r>
              <a:rPr lang="en-US"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y</a:t>
            </a:r>
            <a:r>
              <a:rPr lang="en-US" sz="2200" dirty="0" smtClean="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tế</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a:t>
            </a:r>
            <a:r>
              <a:rPr lang="en-US" sz="2200" dirty="0" err="1" smtClean="0">
                <a:latin typeface="Arial" panose="020B0604020202020204" pitchFamily="34" charset="0"/>
                <a:cs typeface="Arial" panose="020B0604020202020204" pitchFamily="34" charset="0"/>
              </a:rPr>
              <a:t>hăm</a:t>
            </a:r>
            <a:r>
              <a:rPr lang="en-US" sz="2200" dirty="0" smtClean="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sóc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sức</a:t>
            </a:r>
            <a:r>
              <a:rPr lang="en-US" sz="2200" dirty="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khoẻ</a:t>
            </a:r>
            <a:endParaRPr lang="en-US" sz="2200" dirty="0" smtClean="0">
              <a:latin typeface="Arial" panose="020B0604020202020204" pitchFamily="34" charset="0"/>
              <a:cs typeface="Arial" panose="020B0604020202020204" pitchFamily="34" charset="0"/>
            </a:endParaRPr>
          </a:p>
          <a:p>
            <a:endParaRPr lang="en-US" sz="2200" dirty="0">
              <a:cs typeface="Times New Roman" panose="02020603050405020304" pitchFamily="18" charset="0"/>
            </a:endParaRPr>
          </a:p>
          <a:p>
            <a:r>
              <a:rPr lang="vi-VN" sz="2200" dirty="0" smtClean="0">
                <a:cs typeface="Times New Roman" panose="02020603050405020304" pitchFamily="18" charset="0"/>
              </a:rPr>
              <a:t>Kinh doanh</a:t>
            </a:r>
            <a:endParaRPr lang="en-US" sz="2200" dirty="0">
              <a:cs typeface="Times New Roman" panose="02020603050405020304" pitchFamily="18" charset="0"/>
            </a:endParaRPr>
          </a:p>
        </p:txBody>
      </p:sp>
      <p:sp>
        <p:nvSpPr>
          <p:cNvPr id="4" name="TextBox 3"/>
          <p:cNvSpPr txBox="1"/>
          <p:nvPr/>
        </p:nvSpPr>
        <p:spPr>
          <a:xfrm>
            <a:off x="-81560" y="3578937"/>
            <a:ext cx="4782079" cy="1477328"/>
          </a:xfrm>
          <a:prstGeom prst="rect">
            <a:avLst/>
          </a:prstGeom>
          <a:noFill/>
        </p:spPr>
        <p:txBody>
          <a:bodyPr wrap="none" rtlCol="0">
            <a:spAutoFit/>
          </a:bodyPr>
          <a:lstStyle/>
          <a:p>
            <a:pPr algn="ctr"/>
            <a:r>
              <a:rPr lang="en-US" b="1" dirty="0" smtClean="0">
                <a:latin typeface="Arial" panose="020B0604020202020204" pitchFamily="34" charset="0"/>
                <a:cs typeface="Arial" panose="020B0604020202020204" pitchFamily="34" charset="0"/>
              </a:rPr>
              <a:t>2013 </a:t>
            </a:r>
            <a:r>
              <a:rPr lang="vi-VN" b="1" dirty="0" smtClean="0">
                <a:latin typeface="Arial" panose="020B0604020202020204" pitchFamily="34" charset="0"/>
                <a:cs typeface="Arial" panose="020B0604020202020204" pitchFamily="34" charset="0"/>
              </a:rPr>
              <a:t>đến </a:t>
            </a:r>
            <a:r>
              <a:rPr lang="en-US" b="1" dirty="0" smtClean="0">
                <a:latin typeface="Arial" panose="020B0604020202020204" pitchFamily="34" charset="0"/>
                <a:cs typeface="Arial" panose="020B0604020202020204" pitchFamily="34" charset="0"/>
              </a:rPr>
              <a:t>2015</a:t>
            </a:r>
          </a:p>
          <a:p>
            <a:pPr algn="ctr"/>
            <a:endParaRPr lang="en-US" b="1" dirty="0">
              <a:cs typeface="Times New Roman" panose="02020603050405020304" pitchFamily="18" charset="0"/>
            </a:endParaRPr>
          </a:p>
          <a:p>
            <a:pPr algn="ctr"/>
            <a:r>
              <a:rPr lang="en-US" b="1" dirty="0" smtClean="0">
                <a:latin typeface="Arial" panose="020B0604020202020204" pitchFamily="34" charset="0"/>
                <a:cs typeface="Arial" panose="020B0604020202020204" pitchFamily="34" charset="0"/>
              </a:rPr>
              <a:t>18 </a:t>
            </a:r>
            <a:r>
              <a:rPr lang="vi-VN" b="1" dirty="0" smtClean="0">
                <a:latin typeface="Arial" panose="020B0604020202020204" pitchFamily="34" charset="0"/>
                <a:cs typeface="Arial" panose="020B0604020202020204" pitchFamily="34" charset="0"/>
              </a:rPr>
              <a:t>tổ chức</a:t>
            </a:r>
          </a:p>
          <a:p>
            <a:pPr algn="ctr"/>
            <a:endParaRPr lang="en-US" b="1" dirty="0">
              <a:cs typeface="Times New Roman" panose="02020603050405020304" pitchFamily="18" charset="0"/>
            </a:endParaRPr>
          </a:p>
          <a:p>
            <a:pPr algn="ctr"/>
            <a:r>
              <a:rPr lang="en-US" b="1" dirty="0" smtClean="0">
                <a:latin typeface="Arial" panose="020B0604020202020204" pitchFamily="34" charset="0"/>
                <a:cs typeface="Arial" panose="020B0604020202020204" pitchFamily="34" charset="0"/>
              </a:rPr>
              <a:t>100+ </a:t>
            </a:r>
            <a:r>
              <a:rPr lang="en-US" b="1" dirty="0" err="1">
                <a:latin typeface="Arial" panose="020B0604020202020204" pitchFamily="34" charset="0"/>
                <a:cs typeface="Arial" panose="020B0604020202020204" pitchFamily="34" charset="0"/>
              </a:rPr>
              <a:t>Các</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chuyên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gia</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và</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các</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nhà</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khoa</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học</a:t>
            </a:r>
            <a:endParaRPr lang="en-US" b="1" dirty="0">
              <a:latin typeface="Arial" panose="020B0604020202020204" pitchFamily="34" charset="0"/>
              <a:cs typeface="Arial" panose="020B0604020202020204" pitchFamily="34" charset="0"/>
            </a:endParaRPr>
          </a:p>
        </p:txBody>
      </p:sp>
      <p:sp>
        <p:nvSpPr>
          <p:cNvPr id="5" name="TextBox 4"/>
          <p:cNvSpPr txBox="1"/>
          <p:nvPr/>
        </p:nvSpPr>
        <p:spPr>
          <a:xfrm>
            <a:off x="2906486" y="5780314"/>
            <a:ext cx="3432158"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https://</a:t>
            </a:r>
            <a:r>
              <a:rPr lang="en-US" sz="2400" b="1" dirty="0" err="1">
                <a:latin typeface="Arial" panose="020B0604020202020204" pitchFamily="34" charset="0"/>
                <a:cs typeface="Arial" panose="020B0604020202020204" pitchFamily="34" charset="0"/>
              </a:rPr>
              <a:t>www.ihf-fih.org</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2582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240" y="131394"/>
            <a:ext cx="9274629" cy="830997"/>
          </a:xfrm>
          <a:prstGeom prst="rect">
            <a:avLst/>
          </a:prstGeom>
          <a:noFill/>
        </p:spPr>
        <p:txBody>
          <a:bodyPr wrap="square" rtlCol="0">
            <a:spAutoFit/>
          </a:bodyPr>
          <a:lstStyle/>
          <a:p>
            <a:pPr algn="ctr"/>
            <a:r>
              <a:rPr lang="vi-VN" sz="2400" b="1" dirty="0" smtClean="0">
                <a:cs typeface="Times New Roman" panose="02020603050405020304" pitchFamily="18" charset="0"/>
              </a:rPr>
              <a:t>KHẢO SÁT</a:t>
            </a:r>
            <a:r>
              <a:rPr lang="en-US" sz="2400" b="1" dirty="0" smtClean="0">
                <a:cs typeface="Times New Roman" panose="02020603050405020304" pitchFamily="18" charset="0"/>
              </a:rPr>
              <a:t>:  </a:t>
            </a:r>
            <a:r>
              <a:rPr lang="vi-VN" sz="2400" b="1" dirty="0" smtClean="0">
                <a:cs typeface="Times New Roman" panose="02020603050405020304" pitchFamily="18" charset="0"/>
              </a:rPr>
              <a:t>NĂNG LỰC NÀO LÀ QUAN TRỌNG NHẤT ĐỐI VỚI NGƯỜI LÃNH ĐẠO BỆNH VIỆN </a:t>
            </a:r>
            <a:endParaRPr lang="en-US" sz="2400" b="1" dirty="0">
              <a:cs typeface="Times New Roman" panose="02020603050405020304" pitchFamily="18" charset="0"/>
            </a:endParaRPr>
          </a:p>
        </p:txBody>
      </p:sp>
      <p:sp>
        <p:nvSpPr>
          <p:cNvPr id="3" name="TextBox 2"/>
          <p:cNvSpPr txBox="1"/>
          <p:nvPr/>
        </p:nvSpPr>
        <p:spPr>
          <a:xfrm>
            <a:off x="174882" y="1276350"/>
            <a:ext cx="2800767" cy="461665"/>
          </a:xfrm>
          <a:prstGeom prst="rect">
            <a:avLst/>
          </a:prstGeom>
          <a:noFill/>
        </p:spPr>
        <p:txBody>
          <a:bodyPr wrap="none" rtlCol="0">
            <a:spAutoFit/>
          </a:bodyPr>
          <a:lstStyle/>
          <a:p>
            <a:pPr marL="285750" indent="-285750">
              <a:buFont typeface="Arial" charset="0"/>
              <a:buChar char="•"/>
            </a:pPr>
            <a:r>
              <a:rPr lang="vi-VN" sz="2400" dirty="0" smtClean="0">
                <a:cs typeface="Times New Roman" panose="02020603050405020304" pitchFamily="18" charset="0"/>
              </a:rPr>
              <a:t>Dẫn dắt thay đổi </a:t>
            </a:r>
            <a:endParaRPr lang="en-US" sz="2400" dirty="0">
              <a:cs typeface="Times New Roman" panose="02020603050405020304" pitchFamily="18" charset="0"/>
            </a:endParaRPr>
          </a:p>
        </p:txBody>
      </p:sp>
      <p:sp>
        <p:nvSpPr>
          <p:cNvPr id="4" name="TextBox 3"/>
          <p:cNvSpPr txBox="1"/>
          <p:nvPr/>
        </p:nvSpPr>
        <p:spPr>
          <a:xfrm>
            <a:off x="174882" y="1645682"/>
            <a:ext cx="7869162" cy="830997"/>
          </a:xfrm>
          <a:prstGeom prst="rect">
            <a:avLst/>
          </a:prstGeom>
          <a:noFill/>
        </p:spPr>
        <p:txBody>
          <a:bodyPr wrap="square" rtlCol="0">
            <a:spAutoFit/>
          </a:bodyPr>
          <a:lstStyle/>
          <a:p>
            <a:pPr marL="285750" indent="-285750">
              <a:buFont typeface="Arial" charset="0"/>
              <a:buChar char="•"/>
            </a:pPr>
            <a:r>
              <a:rPr lang="vi-VN" sz="2400" dirty="0" smtClean="0">
                <a:cs typeface="Times New Roman" panose="02020603050405020304" pitchFamily="18" charset="0"/>
              </a:rPr>
              <a:t>Tạo ra môi trường mà nhân viên có thể làm việc </a:t>
            </a:r>
            <a:r>
              <a:rPr lang="en-US" sz="2400" dirty="0" err="1" smtClean="0">
                <a:latin typeface="Arial" panose="020B0604020202020204" pitchFamily="34" charset="0"/>
                <a:cs typeface="Arial" panose="020B0604020202020204" pitchFamily="34" charset="0"/>
              </a:rPr>
              <a:t>với</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khả</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năng</a:t>
            </a:r>
            <a:r>
              <a:rPr lang="en-US" sz="2400" dirty="0" smtClean="0">
                <a:latin typeface="Arial" panose="020B0604020202020204" pitchFamily="34" charset="0"/>
                <a:cs typeface="Arial" panose="020B0604020202020204" pitchFamily="34" charset="0"/>
              </a:rPr>
              <a:t> </a:t>
            </a:r>
            <a:r>
              <a:rPr lang="vi-VN" sz="2400" dirty="0" smtClean="0">
                <a:latin typeface="Arial" panose="020B0604020202020204" pitchFamily="34" charset="0"/>
                <a:cs typeface="Arial" panose="020B0604020202020204" pitchFamily="34" charset="0"/>
              </a:rPr>
              <a:t>tốt </a:t>
            </a:r>
            <a:r>
              <a:rPr lang="vi-VN" sz="2400" dirty="0" smtClean="0">
                <a:latin typeface="Arial" panose="020B0604020202020204" pitchFamily="34" charset="0"/>
                <a:cs typeface="Arial" panose="020B0604020202020204" pitchFamily="34" charset="0"/>
              </a:rPr>
              <a:t>nhất</a:t>
            </a:r>
            <a:endParaRPr lang="en-US" sz="2400" dirty="0">
              <a:latin typeface="Arial" panose="020B0604020202020204" pitchFamily="34" charset="0"/>
              <a:cs typeface="Arial" panose="020B0604020202020204" pitchFamily="34" charset="0"/>
            </a:endParaRPr>
          </a:p>
        </p:txBody>
      </p:sp>
      <p:sp>
        <p:nvSpPr>
          <p:cNvPr id="5" name="TextBox 4"/>
          <p:cNvSpPr txBox="1"/>
          <p:nvPr/>
        </p:nvSpPr>
        <p:spPr>
          <a:xfrm>
            <a:off x="115825" y="2476679"/>
            <a:ext cx="8969118" cy="1938992"/>
          </a:xfrm>
          <a:prstGeom prst="rect">
            <a:avLst/>
          </a:prstGeom>
          <a:noFill/>
        </p:spPr>
        <p:txBody>
          <a:bodyPr wrap="square" rtlCol="0">
            <a:spAutoFit/>
          </a:bodyPr>
          <a:lstStyle/>
          <a:p>
            <a:pPr marL="285750" indent="-285750">
              <a:buFont typeface="Arial" charset="0"/>
              <a:buChar char="•"/>
            </a:pPr>
            <a:r>
              <a:rPr lang="en-US" sz="2400" dirty="0">
                <a:ea typeface="Arial" charset="0"/>
                <a:cs typeface="Times New Roman" panose="02020603050405020304" pitchFamily="18" charset="0"/>
              </a:rPr>
              <a:t> </a:t>
            </a:r>
            <a:r>
              <a:rPr lang="vi-VN" sz="2400" dirty="0" smtClean="0">
                <a:ea typeface="Arial" charset="0"/>
                <a:cs typeface="Times New Roman" panose="02020603050405020304" pitchFamily="18" charset="0"/>
              </a:rPr>
              <a:t>Tư duy phản biện</a:t>
            </a:r>
            <a:r>
              <a:rPr lang="en-US" sz="2400" dirty="0">
                <a:ea typeface="Arial" charset="0"/>
                <a:cs typeface="Times New Roman" panose="02020603050405020304" pitchFamily="18" charset="0"/>
              </a:rPr>
              <a:t>:  </a:t>
            </a:r>
            <a:r>
              <a:rPr lang="en-US" sz="2400" dirty="0" err="1">
                <a:latin typeface="Arial" panose="020B0604020202020204" pitchFamily="34" charset="0"/>
                <a:ea typeface="Arial" charset="0"/>
                <a:cs typeface="Arial" panose="020B0604020202020204" pitchFamily="34" charset="0"/>
              </a:rPr>
              <a:t>Đánh</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giá</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một</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tình</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huống</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từ</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nhiều</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góc</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nhìn</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và</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phát</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triển</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một</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số</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giải</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pháp</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khả</a:t>
            </a:r>
            <a:r>
              <a:rPr lang="en-US" sz="2400" dirty="0">
                <a:latin typeface="Arial" panose="020B0604020202020204" pitchFamily="34" charset="0"/>
                <a:ea typeface="Arial" charset="0"/>
                <a:cs typeface="Arial" panose="020B0604020202020204" pitchFamily="34" charset="0"/>
              </a:rPr>
              <a:t> </a:t>
            </a:r>
            <a:r>
              <a:rPr lang="en-US" sz="2400" dirty="0" err="1">
                <a:latin typeface="Arial" panose="020B0604020202020204" pitchFamily="34" charset="0"/>
                <a:ea typeface="Arial" charset="0"/>
                <a:cs typeface="Arial" panose="020B0604020202020204" pitchFamily="34" charset="0"/>
              </a:rPr>
              <a:t>thi</a:t>
            </a:r>
            <a:r>
              <a:rPr lang="en-US" sz="2400" dirty="0" smtClean="0">
                <a:ea typeface="Arial" charset="0"/>
                <a:cs typeface="Times New Roman" panose="02020603050405020304" pitchFamily="18" charset="0"/>
              </a:rPr>
              <a:t>.</a:t>
            </a:r>
          </a:p>
          <a:p>
            <a:pPr marL="285750" indent="-285750">
              <a:buFont typeface="Arial" charset="0"/>
              <a:buChar char="•"/>
            </a:pPr>
            <a:r>
              <a:rPr lang="en-US" sz="2400" dirty="0" smtClean="0">
                <a:ea typeface="Arial" charset="0"/>
                <a:cs typeface="Times New Roman" panose="02020603050405020304" pitchFamily="18" charset="0"/>
              </a:rPr>
              <a:t> </a:t>
            </a:r>
            <a:r>
              <a:rPr lang="vi-VN" sz="2400" dirty="0" smtClean="0">
                <a:ea typeface="Arial" charset="0"/>
                <a:cs typeface="Times New Roman" panose="02020603050405020304" pitchFamily="18" charset="0"/>
              </a:rPr>
              <a:t>Xây dựng đội ngũ</a:t>
            </a:r>
          </a:p>
          <a:p>
            <a:pPr marL="285750" indent="-285750">
              <a:buFont typeface="Arial" charset="0"/>
              <a:buChar char="•"/>
            </a:pPr>
            <a:r>
              <a:rPr lang="vi-VN" sz="2400" dirty="0" smtClean="0">
                <a:ea typeface="Arial" charset="0"/>
                <a:cs typeface="Times New Roman" panose="02020603050405020304" pitchFamily="18" charset="0"/>
              </a:rPr>
              <a:t>Các kỹ năng giao tiếp</a:t>
            </a:r>
          </a:p>
          <a:p>
            <a:pPr marL="285750" indent="-285750">
              <a:buFont typeface="Arial" charset="0"/>
              <a:buChar char="•"/>
            </a:pPr>
            <a:r>
              <a:rPr lang="vi-VN" sz="2400" dirty="0" smtClean="0">
                <a:ea typeface="Arial" charset="0"/>
                <a:cs typeface="Times New Roman" panose="02020603050405020304" pitchFamily="18" charset="0"/>
              </a:rPr>
              <a:t>Đa nhiệm và đặt ra ưu tiên</a:t>
            </a:r>
            <a:endParaRPr lang="en-US" sz="2400" dirty="0">
              <a:ea typeface="Arial"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514132" y="4595284"/>
            <a:ext cx="3293145" cy="1832549"/>
          </a:xfrm>
          <a:prstGeom prst="rect">
            <a:avLst/>
          </a:prstGeom>
        </p:spPr>
      </p:pic>
    </p:spTree>
    <p:extLst>
      <p:ext uri="{BB962C8B-B14F-4D97-AF65-F5344CB8AC3E}">
        <p14:creationId xmlns:p14="http://schemas.microsoft.com/office/powerpoint/2010/main" val="788592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77" y="193964"/>
            <a:ext cx="7710957" cy="646331"/>
          </a:xfrm>
          <a:prstGeom prst="rect">
            <a:avLst/>
          </a:prstGeom>
          <a:noFill/>
        </p:spPr>
        <p:txBody>
          <a:bodyPr wrap="none" rtlCol="0">
            <a:spAutoFit/>
          </a:bodyPr>
          <a:lstStyle/>
          <a:p>
            <a:r>
              <a:rPr lang="vi-VN" sz="3600" b="1" dirty="0" smtClean="0">
                <a:cs typeface="Times New Roman" panose="02020603050405020304" pitchFamily="18" charset="0"/>
              </a:rPr>
              <a:t>Trở thành người lãnh đạo tốt hơn</a:t>
            </a:r>
            <a:r>
              <a:rPr lang="en-US" sz="3600" b="1" dirty="0" smtClean="0">
                <a:cs typeface="Times New Roman" panose="02020603050405020304" pitchFamily="18" charset="0"/>
              </a:rPr>
              <a:t>:</a:t>
            </a:r>
            <a:endParaRPr lang="en-US" sz="3600" b="1" dirty="0">
              <a:cs typeface="Times New Roman" panose="02020603050405020304" pitchFamily="18" charset="0"/>
            </a:endParaRPr>
          </a:p>
        </p:txBody>
      </p:sp>
      <p:sp>
        <p:nvSpPr>
          <p:cNvPr id="3" name="TextBox 2"/>
          <p:cNvSpPr txBox="1"/>
          <p:nvPr/>
        </p:nvSpPr>
        <p:spPr>
          <a:xfrm>
            <a:off x="4408228" y="1045015"/>
            <a:ext cx="4503760" cy="5016758"/>
          </a:xfrm>
          <a:prstGeom prst="rect">
            <a:avLst/>
          </a:prstGeom>
          <a:noFill/>
        </p:spPr>
        <p:txBody>
          <a:bodyPr wrap="square" rtlCol="0">
            <a:spAutoFit/>
          </a:bodyPr>
          <a:lstStyle/>
          <a:p>
            <a:pPr marL="342900" indent="-342900">
              <a:buAutoNum type="arabicPeriod"/>
            </a:pPr>
            <a:r>
              <a:rPr lang="vi-VN" sz="1600" dirty="0" smtClean="0">
                <a:cs typeface="Times New Roman" panose="02020603050405020304" pitchFamily="18" charset="0"/>
              </a:rPr>
              <a:t>CÓ T</a:t>
            </a:r>
            <a:r>
              <a:rPr lang="en-US" sz="1600" dirty="0" smtClean="0">
                <a:latin typeface="Arial" panose="020B0604020202020204" pitchFamily="34" charset="0"/>
                <a:cs typeface="Arial" panose="020B0604020202020204" pitchFamily="34" charset="0"/>
              </a:rPr>
              <a:t>Ầ</a:t>
            </a:r>
            <a:r>
              <a:rPr lang="vi-VN" sz="1600" dirty="0" smtClean="0">
                <a:cs typeface="Times New Roman" panose="02020603050405020304" pitchFamily="18" charset="0"/>
              </a:rPr>
              <a:t>M NHÌN</a:t>
            </a:r>
            <a:r>
              <a:rPr lang="en-US" sz="1600" dirty="0" smtClean="0">
                <a:cs typeface="Times New Roman" panose="02020603050405020304" pitchFamily="18" charset="0"/>
              </a:rPr>
              <a:t>:  </a:t>
            </a:r>
            <a:r>
              <a:rPr lang="vi-VN" sz="1600" dirty="0" smtClean="0">
                <a:cs typeface="Times New Roman" panose="02020603050405020304" pitchFamily="18" charset="0"/>
              </a:rPr>
              <a:t>Nếu bạn không biết mình sẽ đi đâu thì bất kỳ con đường nào cũng sẽ đưa bạn đến nơi </a:t>
            </a:r>
          </a:p>
          <a:p>
            <a:pPr marL="342900" indent="-342900">
              <a:buAutoNum type="arabicPeriod"/>
            </a:pPr>
            <a:r>
              <a:rPr lang="vi-VN" sz="1600" dirty="0" smtClean="0">
                <a:cs typeface="Times New Roman" panose="02020603050405020304" pitchFamily="18" charset="0"/>
              </a:rPr>
              <a:t>XÂY DỰNG KẾ HOẠCH</a:t>
            </a:r>
            <a:r>
              <a:rPr lang="en-US" sz="1600" dirty="0" smtClean="0">
                <a:cs typeface="Times New Roman" panose="02020603050405020304" pitchFamily="18" charset="0"/>
              </a:rPr>
              <a:t>:  </a:t>
            </a:r>
            <a:r>
              <a:rPr lang="vi-VN" sz="1600" dirty="0" smtClean="0">
                <a:cs typeface="Times New Roman" panose="02020603050405020304" pitchFamily="18" charset="0"/>
              </a:rPr>
              <a:t>Thất bại trong việc lên kế hoạch, nghĩa là bạn lên kế hoạch để thất bại</a:t>
            </a:r>
            <a:endParaRPr lang="en-US" sz="1600" dirty="0" smtClean="0">
              <a:cs typeface="Times New Roman" panose="02020603050405020304" pitchFamily="18" charset="0"/>
            </a:endParaRPr>
          </a:p>
          <a:p>
            <a:pPr marL="342900" indent="-342900">
              <a:buAutoNum type="arabicPeriod"/>
            </a:pPr>
            <a:r>
              <a:rPr lang="vi-VN" sz="1600" dirty="0" smtClean="0">
                <a:cs typeface="Times New Roman" panose="02020603050405020304" pitchFamily="18" charset="0"/>
              </a:rPr>
              <a:t>THAY ĐỔI</a:t>
            </a:r>
            <a:r>
              <a:rPr lang="en-US" sz="1600" dirty="0" smtClean="0">
                <a:cs typeface="Times New Roman" panose="02020603050405020304" pitchFamily="18" charset="0"/>
              </a:rPr>
              <a:t> = </a:t>
            </a:r>
            <a:r>
              <a:rPr lang="vi-VN" sz="1600" dirty="0" smtClean="0">
                <a:cs typeface="Times New Roman" panose="02020603050405020304" pitchFamily="18" charset="0"/>
              </a:rPr>
              <a:t>CƠ HỘI</a:t>
            </a:r>
          </a:p>
          <a:p>
            <a:pPr marL="342900" indent="-342900">
              <a:buAutoNum type="arabicPeriod"/>
            </a:pPr>
            <a:r>
              <a:rPr lang="vi-VN" sz="1600" dirty="0" smtClean="0">
                <a:cs typeface="Times New Roman" panose="02020603050405020304" pitchFamily="18" charset="0"/>
              </a:rPr>
              <a:t>DŨNG CẢM ĐỐI MẶT VỚI RỦI RO</a:t>
            </a:r>
            <a:r>
              <a:rPr lang="en-US" sz="1600" dirty="0" smtClean="0">
                <a:cs typeface="Times New Roman" panose="02020603050405020304" pitchFamily="18" charset="0"/>
              </a:rPr>
              <a:t>:  “</a:t>
            </a:r>
            <a:r>
              <a:rPr lang="vi-VN" sz="1600" dirty="0" smtClean="0">
                <a:cs typeface="Times New Roman" panose="02020603050405020304" pitchFamily="18" charset="0"/>
              </a:rPr>
              <a:t>Tính đến những rủi ro. Điều đó khác hoàn toàn so với sự liều lĩnh </a:t>
            </a:r>
            <a:r>
              <a:rPr lang="en-US" sz="1600" dirty="0" smtClean="0">
                <a:cs typeface="Times New Roman" panose="02020603050405020304" pitchFamily="18" charset="0"/>
              </a:rPr>
              <a:t>” – </a:t>
            </a:r>
            <a:r>
              <a:rPr lang="en-US" sz="1600" dirty="0" smtClean="0">
                <a:latin typeface="Arial" panose="020B0604020202020204" pitchFamily="34" charset="0"/>
                <a:cs typeface="Arial" panose="020B0604020202020204" pitchFamily="34" charset="0"/>
              </a:rPr>
              <a:t>Winston Churchill</a:t>
            </a:r>
          </a:p>
          <a:p>
            <a:pPr marL="342900" indent="-342900">
              <a:buAutoNum type="arabicPeriod"/>
            </a:pPr>
            <a:r>
              <a:rPr lang="vi-VN" sz="1600" dirty="0" smtClean="0">
                <a:cs typeface="Times New Roman" panose="02020603050405020304" pitchFamily="18" charset="0"/>
              </a:rPr>
              <a:t>BIẾT LÀM THẾ NÀO ĐỂ GÂY ẢNH HƯỞNG ĐẾN NGƯỜI KHÁC</a:t>
            </a:r>
          </a:p>
          <a:p>
            <a:pPr marL="342900" indent="-342900">
              <a:buAutoNum type="arabicPeriod"/>
            </a:pPr>
            <a:r>
              <a:rPr lang="vi-VN" sz="1600" dirty="0" smtClean="0">
                <a:cs typeface="Times New Roman" panose="02020603050405020304" pitchFamily="18" charset="0"/>
              </a:rPr>
              <a:t>NHẬN BIẾT ĐƯỢC </a:t>
            </a:r>
            <a:r>
              <a:rPr lang="vi-VN" sz="1600" dirty="0" smtClean="0">
                <a:cs typeface="Times New Roman" panose="02020603050405020304" pitchFamily="18" charset="0"/>
              </a:rPr>
              <a:t>TÀI </a:t>
            </a:r>
            <a:r>
              <a:rPr lang="en-US" sz="1600" dirty="0" smtClean="0">
                <a:latin typeface="Arial" panose="020B0604020202020204" pitchFamily="34" charset="0"/>
                <a:cs typeface="Arial" panose="020B0604020202020204" pitchFamily="34" charset="0"/>
              </a:rPr>
              <a:t>NĂNG</a:t>
            </a:r>
            <a:r>
              <a:rPr lang="en-US" sz="1600" dirty="0" smtClean="0">
                <a:cs typeface="Times New Roman" panose="02020603050405020304" pitchFamily="18" charset="0"/>
              </a:rPr>
              <a:t> </a:t>
            </a:r>
            <a:r>
              <a:rPr lang="vi-VN" sz="1600" dirty="0" smtClean="0">
                <a:cs typeface="Times New Roman" panose="02020603050405020304" pitchFamily="18" charset="0"/>
              </a:rPr>
              <a:t>KHI </a:t>
            </a:r>
            <a:r>
              <a:rPr lang="vi-VN" sz="1600" dirty="0" smtClean="0">
                <a:cs typeface="Times New Roman" panose="02020603050405020304" pitchFamily="18" charset="0"/>
              </a:rPr>
              <a:t>NHÌN THẤY </a:t>
            </a:r>
            <a:r>
              <a:rPr lang="en-US" sz="1600" dirty="0" smtClean="0">
                <a:latin typeface="Arial" panose="020B0604020202020204" pitchFamily="34" charset="0"/>
                <a:cs typeface="Arial" panose="020B0604020202020204" pitchFamily="34" charset="0"/>
              </a:rPr>
              <a:t>NÓ</a:t>
            </a:r>
            <a:endParaRPr lang="vi-VN" sz="1600" dirty="0" smtClean="0">
              <a:latin typeface="Arial" panose="020B0604020202020204" pitchFamily="34" charset="0"/>
              <a:cs typeface="Arial" panose="020B0604020202020204" pitchFamily="34" charset="0"/>
            </a:endParaRPr>
          </a:p>
          <a:p>
            <a:pPr marL="342900" indent="-342900">
              <a:buAutoNum type="arabicPeriod"/>
            </a:pPr>
            <a:r>
              <a:rPr lang="vi-VN" sz="1600" dirty="0" smtClean="0">
                <a:cs typeface="Times New Roman" panose="02020603050405020304" pitchFamily="18" charset="0"/>
              </a:rPr>
              <a:t>GIỮ THÁI ĐỘ TÍCH CỰC VÀ CHỦ ĐỘNG</a:t>
            </a:r>
          </a:p>
          <a:p>
            <a:pPr marL="342900" indent="-342900">
              <a:buAutoNum type="arabicPeriod"/>
            </a:pPr>
            <a:r>
              <a:rPr lang="vi-VN" sz="1600" dirty="0" smtClean="0">
                <a:cs typeface="Times New Roman" panose="02020603050405020304" pitchFamily="18" charset="0"/>
              </a:rPr>
              <a:t>NHÌN NHẬN </a:t>
            </a:r>
            <a:r>
              <a:rPr lang="vi-VN" sz="1600" dirty="0" smtClean="0">
                <a:cs typeface="Times New Roman" panose="02020603050405020304" pitchFamily="18" charset="0"/>
              </a:rPr>
              <a:t>R</a:t>
            </a:r>
            <a:r>
              <a:rPr lang="en-US" sz="1600" dirty="0" smtClean="0">
                <a:latin typeface="Arial" panose="020B0604020202020204" pitchFamily="34" charset="0"/>
                <a:cs typeface="Arial" panose="020B0604020202020204" pitchFamily="34" charset="0"/>
              </a:rPr>
              <a:t>ẰNG</a:t>
            </a:r>
            <a:r>
              <a:rPr lang="vi-VN" sz="1600" dirty="0" smtClean="0">
                <a:cs typeface="Times New Roman" panose="02020603050405020304" pitchFamily="18" charset="0"/>
              </a:rPr>
              <a:t> </a:t>
            </a:r>
            <a:r>
              <a:rPr lang="vi-VN" sz="1600" dirty="0" smtClean="0">
                <a:cs typeface="Times New Roman" panose="02020603050405020304" pitchFamily="18" charset="0"/>
              </a:rPr>
              <a:t>Y TẾ CŨNG LÀ KINH DOANH</a:t>
            </a:r>
            <a:endParaRPr lang="en-US" sz="1600" dirty="0" smtClean="0">
              <a:cs typeface="Times New Roman" panose="02020603050405020304" pitchFamily="18" charset="0"/>
            </a:endParaRPr>
          </a:p>
          <a:p>
            <a:pPr marL="342900" indent="-342900">
              <a:buAutoNum type="arabicPeriod"/>
            </a:pPr>
            <a:r>
              <a:rPr lang="vi-VN" sz="1600" dirty="0" smtClean="0">
                <a:cs typeface="Times New Roman" panose="02020603050405020304" pitchFamily="18" charset="0"/>
              </a:rPr>
              <a:t>TRÂN TRỌNG </a:t>
            </a:r>
            <a:r>
              <a:rPr lang="en-US" sz="1600" dirty="0" smtClean="0">
                <a:latin typeface="Arial" panose="020B0604020202020204" pitchFamily="34" charset="0"/>
                <a:cs typeface="Arial" panose="020B0604020202020204" pitchFamily="34" charset="0"/>
              </a:rPr>
              <a:t>TẦM</a:t>
            </a:r>
            <a:r>
              <a:rPr lang="en-US" sz="1600" dirty="0" smtClean="0">
                <a:cs typeface="Times New Roman" panose="02020603050405020304" pitchFamily="18" charset="0"/>
              </a:rPr>
              <a:t> </a:t>
            </a:r>
            <a:r>
              <a:rPr lang="vi-VN" sz="1600" dirty="0" smtClean="0">
                <a:cs typeface="Times New Roman" panose="02020603050405020304" pitchFamily="18" charset="0"/>
              </a:rPr>
              <a:t>QUAN </a:t>
            </a:r>
            <a:r>
              <a:rPr lang="vi-VN" sz="1600" dirty="0" smtClean="0">
                <a:cs typeface="Times New Roman" panose="02020603050405020304" pitchFamily="18" charset="0"/>
              </a:rPr>
              <a:t>TRỌNG CỦA VIỆC HƯỚNG DẪN</a:t>
            </a:r>
            <a:endParaRPr lang="en-US" sz="1600" dirty="0" smtClean="0">
              <a:cs typeface="Times New Roman" panose="02020603050405020304" pitchFamily="18" charset="0"/>
            </a:endParaRPr>
          </a:p>
          <a:p>
            <a:pPr marL="342900" indent="-342900">
              <a:buAutoNum type="arabicPeriod"/>
            </a:pPr>
            <a:r>
              <a:rPr lang="vi-VN" sz="1600" dirty="0" smtClean="0">
                <a:cs typeface="Times New Roman" panose="02020603050405020304" pitchFamily="18" charset="0"/>
              </a:rPr>
              <a:t>LUÔN HỌC HỎI VÀ CẢI THIỆN </a:t>
            </a:r>
            <a:endParaRPr lang="en-US" sz="1600" dirty="0" smtClean="0">
              <a:cs typeface="Times New Roman" panose="02020603050405020304" pitchFamily="18" charset="0"/>
            </a:endParaRPr>
          </a:p>
        </p:txBody>
      </p:sp>
      <p:pic>
        <p:nvPicPr>
          <p:cNvPr id="8194" name="Picture 2" descr="mage result for management theories and mode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11488"/>
            <a:ext cx="4136159" cy="2752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030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5072" y="285749"/>
            <a:ext cx="7237559" cy="646331"/>
          </a:xfrm>
          <a:prstGeom prst="rect">
            <a:avLst/>
          </a:prstGeom>
          <a:noFill/>
        </p:spPr>
        <p:txBody>
          <a:bodyPr wrap="none" rtlCol="0">
            <a:spAutoFit/>
          </a:bodyPr>
          <a:lstStyle/>
          <a:p>
            <a:r>
              <a:rPr lang="vi-VN" sz="3600" b="1" dirty="0" smtClean="0">
                <a:cs typeface="Times New Roman" panose="02020603050405020304" pitchFamily="18" charset="0"/>
              </a:rPr>
              <a:t>CÁC BỆNH VIỆN CUNG CẤP GÌ</a:t>
            </a:r>
            <a:r>
              <a:rPr lang="en-US" sz="3600" b="1" dirty="0" smtClean="0">
                <a:cs typeface="Times New Roman" panose="02020603050405020304" pitchFamily="18" charset="0"/>
              </a:rPr>
              <a:t>?</a:t>
            </a:r>
            <a:endParaRPr lang="en-US" sz="3600" b="1" dirty="0">
              <a:cs typeface="Times New Roman" panose="02020603050405020304" pitchFamily="18" charset="0"/>
            </a:endParaRPr>
          </a:p>
        </p:txBody>
      </p:sp>
      <p:sp>
        <p:nvSpPr>
          <p:cNvPr id="3" name="TextBox 2"/>
          <p:cNvSpPr txBox="1"/>
          <p:nvPr/>
        </p:nvSpPr>
        <p:spPr>
          <a:xfrm>
            <a:off x="857250" y="1885950"/>
            <a:ext cx="3087705" cy="2062103"/>
          </a:xfrm>
          <a:prstGeom prst="rect">
            <a:avLst/>
          </a:prstGeom>
          <a:noFill/>
        </p:spPr>
        <p:txBody>
          <a:bodyPr wrap="none" rtlCol="0">
            <a:spAutoFit/>
          </a:bodyPr>
          <a:lstStyle/>
          <a:p>
            <a:r>
              <a:rPr lang="vi-VN" sz="3200" b="1" dirty="0" smtClean="0">
                <a:cs typeface="Times New Roman" panose="02020603050405020304" pitchFamily="18" charset="0"/>
              </a:rPr>
              <a:t>DỊCH VỤ</a:t>
            </a:r>
            <a:r>
              <a:rPr lang="en-US" sz="3200" b="1" dirty="0" smtClean="0">
                <a:cs typeface="Times New Roman" panose="02020603050405020304" pitchFamily="18" charset="0"/>
              </a:rPr>
              <a:t>?</a:t>
            </a:r>
          </a:p>
          <a:p>
            <a:endParaRPr lang="en-US" sz="3200" b="1" dirty="0">
              <a:cs typeface="Times New Roman" panose="02020603050405020304" pitchFamily="18" charset="0"/>
            </a:endParaRPr>
          </a:p>
          <a:p>
            <a:endParaRPr lang="en-US" sz="3200" b="1" dirty="0" smtClean="0">
              <a:cs typeface="Times New Roman" panose="02020603050405020304" pitchFamily="18" charset="0"/>
            </a:endParaRPr>
          </a:p>
          <a:p>
            <a:r>
              <a:rPr lang="vi-VN" sz="3200" b="1" dirty="0" smtClean="0">
                <a:cs typeface="Times New Roman" panose="02020603050405020304" pitchFamily="18" charset="0"/>
              </a:rPr>
              <a:t>TRẢI NGHIỆM</a:t>
            </a:r>
            <a:r>
              <a:rPr lang="en-US" sz="3200" b="1" dirty="0" smtClean="0">
                <a:cs typeface="Times New Roman" panose="02020603050405020304" pitchFamily="18" charset="0"/>
              </a:rPr>
              <a:t>?</a:t>
            </a:r>
            <a:endParaRPr lang="en-US" sz="3200" b="1" dirty="0">
              <a:cs typeface="Times New Roman" panose="02020603050405020304" pitchFamily="18" charset="0"/>
            </a:endParaRPr>
          </a:p>
        </p:txBody>
      </p:sp>
      <p:pic>
        <p:nvPicPr>
          <p:cNvPr id="4" name="Picture 2" descr="http://blog.aarp.org/wp-content/uploads/2014/03/Dementiate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1607" y="932081"/>
            <a:ext cx="4982393" cy="5240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46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3756" y="1506649"/>
            <a:ext cx="8266644" cy="4401205"/>
          </a:xfrm>
          <a:prstGeom prst="rect">
            <a:avLst/>
          </a:prstGeom>
          <a:noFill/>
        </p:spPr>
        <p:txBody>
          <a:bodyPr wrap="square" rtlCol="0">
            <a:spAutoFit/>
          </a:bodyPr>
          <a:lstStyle/>
          <a:p>
            <a:pPr algn="just"/>
            <a:r>
              <a:rPr lang="vi-VN" sz="3200" dirty="0" smtClean="0">
                <a:cs typeface="Times New Roman" panose="02020603050405020304" pitchFamily="18" charset="0"/>
              </a:rPr>
              <a:t>“Không như những tổ chức dịch vụ truyền thống, Disney không chỉ cũng cấp dịch vụ. Cũng như bệnh viện của bạn vậy. Cả hai đều cung cấp “trải nghiệm”.</a:t>
            </a:r>
            <a:endParaRPr lang="en-US" sz="3200" dirty="0" smtClean="0">
              <a:cs typeface="Times New Roman" panose="02020603050405020304" pitchFamily="18" charset="0"/>
            </a:endParaRPr>
          </a:p>
          <a:p>
            <a:pPr algn="just"/>
            <a:endParaRPr lang="en-US" sz="2800" dirty="0">
              <a:cs typeface="Times New Roman" panose="02020603050405020304" pitchFamily="18" charset="0"/>
            </a:endParaRPr>
          </a:p>
          <a:p>
            <a:pPr algn="just"/>
            <a:endParaRPr lang="en-US" sz="2800" dirty="0" smtClean="0">
              <a:cs typeface="Times New Roman" panose="02020603050405020304" pitchFamily="18" charset="0"/>
            </a:endParaRPr>
          </a:p>
          <a:p>
            <a:pPr marL="457200" indent="-457200" algn="just">
              <a:buFontTx/>
              <a:buChar char="-"/>
            </a:pPr>
            <a:r>
              <a:rPr lang="en-US" sz="2800" dirty="0" smtClean="0">
                <a:cs typeface="Times New Roman" panose="02020603050405020304" pitchFamily="18" charset="0"/>
              </a:rPr>
              <a:t>Fred Lee,</a:t>
            </a:r>
            <a:r>
              <a:rPr lang="en-US" sz="2800" i="1" dirty="0" smtClean="0">
                <a:cs typeface="Times New Roman" panose="02020603050405020304" pitchFamily="18" charset="0"/>
              </a:rPr>
              <a:t> </a:t>
            </a:r>
          </a:p>
          <a:p>
            <a:pPr algn="just"/>
            <a:r>
              <a:rPr lang="en-US" sz="2000" i="1" dirty="0" smtClean="0">
                <a:cs typeface="Times New Roman" panose="02020603050405020304" pitchFamily="18" charset="0"/>
              </a:rPr>
              <a:t>“</a:t>
            </a:r>
            <a:r>
              <a:rPr lang="en-US" sz="2000" i="1" dirty="0" err="1" smtClean="0">
                <a:latin typeface="Arial" panose="020B0604020202020204" pitchFamily="34" charset="0"/>
                <a:cs typeface="Arial" panose="020B0604020202020204" pitchFamily="34" charset="0"/>
              </a:rPr>
              <a:t>Nếu</a:t>
            </a:r>
            <a:r>
              <a:rPr lang="en-US" sz="2000" i="1" dirty="0" smtClean="0">
                <a:latin typeface="Arial" panose="020B0604020202020204" pitchFamily="34" charset="0"/>
                <a:cs typeface="Arial" panose="020B0604020202020204" pitchFamily="34" charset="0"/>
              </a:rPr>
              <a:t> Disney </a:t>
            </a:r>
            <a:r>
              <a:rPr lang="en-US" sz="2000" i="1" dirty="0" err="1" smtClean="0">
                <a:latin typeface="Arial" panose="020B0604020202020204" pitchFamily="34" charset="0"/>
                <a:cs typeface="Arial" panose="020B0604020202020204" pitchFamily="34" charset="0"/>
              </a:rPr>
              <a:t>điều</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hành</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bệnh</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viện</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của</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bạn</a:t>
            </a:r>
            <a:r>
              <a:rPr lang="en-US" sz="2000" i="1" dirty="0" smtClean="0">
                <a:latin typeface="Arial" panose="020B0604020202020204" pitchFamily="34" charset="0"/>
                <a:cs typeface="Arial" panose="020B0604020202020204" pitchFamily="34" charset="0"/>
              </a:rPr>
              <a:t>: 9 ½ </a:t>
            </a:r>
            <a:r>
              <a:rPr lang="en-US" sz="2000" i="1" dirty="0" err="1" smtClean="0">
                <a:latin typeface="Arial" panose="020B0604020202020204" pitchFamily="34" charset="0"/>
                <a:cs typeface="Arial" panose="020B0604020202020204" pitchFamily="34" charset="0"/>
              </a:rPr>
              <a:t>những</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thứ</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bạn</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làm</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đều</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khác</a:t>
            </a:r>
            <a:r>
              <a:rPr lang="en-US" sz="2000" i="1" dirty="0" smtClean="0">
                <a:latin typeface="Arial" panose="020B0604020202020204" pitchFamily="34" charset="0"/>
                <a:cs typeface="Arial" panose="020B0604020202020204" pitchFamily="34" charset="0"/>
              </a:rPr>
              <a:t> </a:t>
            </a:r>
            <a:r>
              <a:rPr lang="en-US" sz="2000" i="1" dirty="0" err="1" smtClean="0">
                <a:latin typeface="Arial" panose="020B0604020202020204" pitchFamily="34" charset="0"/>
                <a:cs typeface="Arial" panose="020B0604020202020204" pitchFamily="34" charset="0"/>
              </a:rPr>
              <a:t>nhau</a:t>
            </a:r>
            <a:r>
              <a:rPr lang="en-US" sz="2000" i="1" dirty="0" smtClean="0">
                <a:cs typeface="Times New Roman" panose="02020603050405020304" pitchFamily="18" charset="0"/>
              </a:rPr>
              <a:t>”</a:t>
            </a:r>
            <a:endParaRPr lang="en-US" sz="2000" i="1" dirty="0">
              <a:cs typeface="Times New Roman" panose="02020603050405020304" pitchFamily="18" charset="0"/>
            </a:endParaRPr>
          </a:p>
          <a:p>
            <a:pPr algn="just"/>
            <a:r>
              <a:rPr lang="en-US" sz="2800" dirty="0" smtClean="0">
                <a:cs typeface="Times New Roman" panose="02020603050405020304" pitchFamily="18" charset="0"/>
              </a:rPr>
              <a:t> </a:t>
            </a:r>
            <a:endParaRPr lang="en-US" sz="2800" i="1" dirty="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rot="936382">
            <a:off x="5568332" y="3487525"/>
            <a:ext cx="965200" cy="1155700"/>
          </a:xfrm>
          <a:prstGeom prst="rect">
            <a:avLst/>
          </a:prstGeom>
        </p:spPr>
      </p:pic>
      <p:sp>
        <p:nvSpPr>
          <p:cNvPr id="6" name="TextBox 5"/>
          <p:cNvSpPr txBox="1"/>
          <p:nvPr/>
        </p:nvSpPr>
        <p:spPr>
          <a:xfrm>
            <a:off x="1043397" y="220361"/>
            <a:ext cx="7625376" cy="646331"/>
          </a:xfrm>
          <a:prstGeom prst="rect">
            <a:avLst/>
          </a:prstGeom>
          <a:noFill/>
        </p:spPr>
        <p:txBody>
          <a:bodyPr wrap="square" rtlCol="0">
            <a:spAutoFit/>
          </a:bodyPr>
          <a:lstStyle/>
          <a:p>
            <a:pPr algn="ctr"/>
            <a:r>
              <a:rPr lang="vi-VN" sz="3600" b="1" dirty="0" smtClean="0">
                <a:cs typeface="Times New Roman" panose="02020603050405020304" pitchFamily="18" charset="0"/>
              </a:rPr>
              <a:t>ĐỊNH NGHĨA VỀ TRẢI NGHIỆM</a:t>
            </a:r>
            <a:endParaRPr lang="en-US" sz="3600" b="1" dirty="0">
              <a:cs typeface="Times New Roman" panose="02020603050405020304" pitchFamily="18" charset="0"/>
            </a:endParaRPr>
          </a:p>
        </p:txBody>
      </p:sp>
    </p:spTree>
    <p:extLst>
      <p:ext uri="{BB962C8B-B14F-4D97-AF65-F5344CB8AC3E}">
        <p14:creationId xmlns:p14="http://schemas.microsoft.com/office/powerpoint/2010/main" val="31683916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1297" y="206569"/>
            <a:ext cx="7625376" cy="584775"/>
          </a:xfrm>
          <a:prstGeom prst="rect">
            <a:avLst/>
          </a:prstGeom>
          <a:noFill/>
        </p:spPr>
        <p:txBody>
          <a:bodyPr wrap="square" rtlCol="0">
            <a:spAutoFit/>
          </a:bodyPr>
          <a:lstStyle/>
          <a:p>
            <a:pPr algn="ctr"/>
            <a:r>
              <a:rPr lang="vi-VN" sz="3200" b="1" dirty="0" smtClean="0">
                <a:cs typeface="Times New Roman" panose="02020603050405020304" pitchFamily="18" charset="0"/>
              </a:rPr>
              <a:t>Trải nghiệm của người bệnh là gì?</a:t>
            </a:r>
            <a:endParaRPr lang="en-US" sz="3200" b="1" dirty="0">
              <a:cs typeface="Times New Roman" panose="02020603050405020304" pitchFamily="18" charset="0"/>
            </a:endParaRPr>
          </a:p>
        </p:txBody>
      </p:sp>
      <p:graphicFrame>
        <p:nvGraphicFramePr>
          <p:cNvPr id="6" name="Diagram 5"/>
          <p:cNvGraphicFramePr/>
          <p:nvPr>
            <p:extLst>
              <p:ext uri="{D42A27DB-BD31-4B8C-83A1-F6EECF244321}">
                <p14:modId xmlns:p14="http://schemas.microsoft.com/office/powerpoint/2010/main" val="1152342429"/>
              </p:ext>
            </p:extLst>
          </p:nvPr>
        </p:nvGraphicFramePr>
        <p:xfrm>
          <a:off x="365903" y="1001346"/>
          <a:ext cx="8010770" cy="5109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719385" y="6204411"/>
            <a:ext cx="6936579" cy="369332"/>
          </a:xfrm>
          <a:prstGeom prst="rect">
            <a:avLst/>
          </a:prstGeom>
          <a:noFill/>
        </p:spPr>
        <p:txBody>
          <a:bodyPr wrap="none" rtlCol="0">
            <a:spAutoFit/>
          </a:bodyPr>
          <a:lstStyle/>
          <a:p>
            <a:r>
              <a:rPr lang="en-US" dirty="0" smtClean="0">
                <a:cs typeface="Times New Roman" panose="02020603050405020304" pitchFamily="18" charset="0"/>
              </a:rPr>
              <a:t>From The Experience Economy, B. Joseph Pine II and James H. Gilmore</a:t>
            </a:r>
            <a:endParaRPr lang="en-US" dirty="0">
              <a:cs typeface="Times New Roman" panose="02020603050405020304" pitchFamily="18" charset="0"/>
            </a:endParaRPr>
          </a:p>
        </p:txBody>
      </p:sp>
    </p:spTree>
    <p:extLst>
      <p:ext uri="{BB962C8B-B14F-4D97-AF65-F5344CB8AC3E}">
        <p14:creationId xmlns:p14="http://schemas.microsoft.com/office/powerpoint/2010/main" val="16265776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6100" y="1842407"/>
            <a:ext cx="7391400" cy="2585323"/>
          </a:xfrm>
          <a:prstGeom prst="rect">
            <a:avLst/>
          </a:prstGeom>
          <a:noFill/>
        </p:spPr>
        <p:txBody>
          <a:bodyPr wrap="square" rtlCol="0">
            <a:spAutoFit/>
          </a:bodyPr>
          <a:lstStyle/>
          <a:p>
            <a:pPr algn="ctr"/>
            <a:r>
              <a:rPr lang="vi-VN" sz="3200" b="1" dirty="0" smtClean="0">
                <a:cs typeface="Times New Roman" panose="02020603050405020304" pitchFamily="18" charset="0"/>
              </a:rPr>
              <a:t>Những</a:t>
            </a:r>
            <a:r>
              <a:rPr lang="en-US" sz="3200" b="1" dirty="0" smtClean="0">
                <a:cs typeface="Times New Roman" panose="02020603050405020304" pitchFamily="18" charset="0"/>
              </a:rPr>
              <a:t> </a:t>
            </a:r>
            <a:r>
              <a:rPr lang="vi-VN" sz="3200" b="1" dirty="0" smtClean="0">
                <a:cs typeface="Times New Roman" panose="02020603050405020304" pitchFamily="18" charset="0"/>
              </a:rPr>
              <a:t>thách </a:t>
            </a:r>
            <a:r>
              <a:rPr lang="en-US" sz="3200" b="1" dirty="0" err="1" smtClean="0">
                <a:latin typeface="Arial" panose="020B0604020202020204" pitchFamily="34" charset="0"/>
                <a:cs typeface="Arial" panose="020B0604020202020204" pitchFamily="34" charset="0"/>
              </a:rPr>
              <a:t>thức</a:t>
            </a:r>
            <a:r>
              <a:rPr lang="en-US" sz="3200" b="1" dirty="0" smtClean="0">
                <a:cs typeface="Times New Roman" panose="02020603050405020304" pitchFamily="18" charset="0"/>
              </a:rPr>
              <a:t> </a:t>
            </a:r>
            <a:r>
              <a:rPr lang="vi-VN" sz="3200" b="1" dirty="0" smtClean="0">
                <a:cs typeface="Times New Roman" panose="02020603050405020304" pitchFamily="18" charset="0"/>
              </a:rPr>
              <a:t>lớn </a:t>
            </a:r>
            <a:r>
              <a:rPr lang="vi-VN" sz="3200" b="1" dirty="0" smtClean="0">
                <a:cs typeface="Times New Roman" panose="02020603050405020304" pitchFamily="18" charset="0"/>
              </a:rPr>
              <a:t>nhất </a:t>
            </a:r>
            <a:r>
              <a:rPr lang="en-US" sz="3200" b="1" dirty="0" err="1" smtClean="0">
                <a:latin typeface="Arial" panose="020B0604020202020204" pitchFamily="34" charset="0"/>
                <a:cs typeface="Arial" panose="020B0604020202020204" pitchFamily="34" charset="0"/>
              </a:rPr>
              <a:t>để</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trở</a:t>
            </a:r>
            <a:r>
              <a:rPr lang="en-US" sz="3200" b="1" dirty="0" smtClean="0">
                <a:latin typeface="Arial" panose="020B0604020202020204" pitchFamily="34" charset="0"/>
                <a:cs typeface="Arial" panose="020B0604020202020204" pitchFamily="34" charset="0"/>
              </a:rPr>
              <a:t> </a:t>
            </a:r>
            <a:r>
              <a:rPr lang="en-US" sz="3200" b="1" dirty="0" err="1" smtClean="0">
                <a:latin typeface="Arial" panose="020B0604020202020204" pitchFamily="34" charset="0"/>
                <a:cs typeface="Arial" panose="020B0604020202020204" pitchFamily="34" charset="0"/>
              </a:rPr>
              <a:t>thành</a:t>
            </a:r>
            <a:r>
              <a:rPr lang="vi-VN" sz="3200" b="1" dirty="0" smtClean="0">
                <a:latin typeface="Arial" panose="020B0604020202020204" pitchFamily="34" charset="0"/>
                <a:cs typeface="Arial" panose="020B0604020202020204" pitchFamily="34" charset="0"/>
              </a:rPr>
              <a:t> </a:t>
            </a:r>
            <a:r>
              <a:rPr lang="vi-VN" sz="3200" b="1" dirty="0" smtClean="0">
                <a:cs typeface="Times New Roman" panose="02020603050405020304" pitchFamily="18" charset="0"/>
              </a:rPr>
              <a:t>một người lãnh đạo bệnh viện là </a:t>
            </a:r>
            <a:r>
              <a:rPr lang="vi-VN" sz="3200" b="1" dirty="0" smtClean="0">
                <a:cs typeface="Times New Roman" panose="02020603050405020304" pitchFamily="18" charset="0"/>
              </a:rPr>
              <a:t>gì</a:t>
            </a:r>
            <a:endParaRPr lang="en-US" sz="3200" b="1" dirty="0" smtClean="0">
              <a:cs typeface="Times New Roman" panose="02020603050405020304" pitchFamily="18" charset="0"/>
            </a:endParaRPr>
          </a:p>
          <a:p>
            <a:pPr algn="ctr"/>
            <a:r>
              <a:rPr lang="en-US" sz="6600" b="1" dirty="0" smtClean="0">
                <a:latin typeface="Arial" panose="020B0604020202020204" pitchFamily="34" charset="0"/>
                <a:cs typeface="Arial" panose="020B0604020202020204" pitchFamily="34" charset="0"/>
              </a:rPr>
              <a:t>?</a:t>
            </a:r>
            <a:endParaRPr lang="en-US" sz="6600" b="1" dirty="0" smtClean="0">
              <a:latin typeface="Arial" panose="020B0604020202020204" pitchFamily="34" charset="0"/>
              <a:cs typeface="Arial" panose="020B0604020202020204" pitchFamily="34" charset="0"/>
            </a:endParaRPr>
          </a:p>
        </p:txBody>
      </p:sp>
      <p:pic>
        <p:nvPicPr>
          <p:cNvPr id="3"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4746" y="561951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4586" y="554331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8270"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840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50" y="381000"/>
            <a:ext cx="8784200" cy="369332"/>
          </a:xfrm>
          <a:prstGeom prst="rect">
            <a:avLst/>
          </a:prstGeom>
          <a:noFill/>
        </p:spPr>
        <p:txBody>
          <a:bodyPr wrap="none" rtlCol="0">
            <a:spAutoFit/>
          </a:bodyPr>
          <a:lstStyle/>
          <a:p>
            <a:r>
              <a:rPr lang="vi-VN" b="1" dirty="0" smtClean="0">
                <a:cs typeface="Times New Roman" panose="02020603050405020304" pitchFamily="18" charset="0"/>
              </a:rPr>
              <a:t>KHẢO SÁT</a:t>
            </a:r>
            <a:r>
              <a:rPr lang="en-US" b="1" dirty="0" smtClean="0">
                <a:cs typeface="Times New Roman" panose="02020603050405020304" pitchFamily="18" charset="0"/>
              </a:rPr>
              <a:t>: </a:t>
            </a:r>
            <a:r>
              <a:rPr lang="vi-VN" b="1" dirty="0" smtClean="0">
                <a:cs typeface="Times New Roman" panose="02020603050405020304" pitchFamily="18" charset="0"/>
              </a:rPr>
              <a:t>NHỮNG </a:t>
            </a:r>
            <a:r>
              <a:rPr lang="vi-VN" b="1" dirty="0" smtClean="0">
                <a:cs typeface="Times New Roman" panose="02020603050405020304" pitchFamily="18" charset="0"/>
              </a:rPr>
              <a:t>THÁCH </a:t>
            </a:r>
            <a:r>
              <a:rPr lang="en-US" b="1" dirty="0" smtClean="0">
                <a:latin typeface="Arial" panose="020B0604020202020204" pitchFamily="34" charset="0"/>
                <a:cs typeface="Arial" panose="020B0604020202020204" pitchFamily="34" charset="0"/>
              </a:rPr>
              <a:t>THỨC</a:t>
            </a:r>
            <a:r>
              <a:rPr lang="en-US" b="1" dirty="0" smtClean="0">
                <a:cs typeface="Times New Roman" panose="02020603050405020304" pitchFamily="18" charset="0"/>
              </a:rPr>
              <a:t> </a:t>
            </a:r>
            <a:r>
              <a:rPr lang="vi-VN" b="1" dirty="0" smtClean="0">
                <a:cs typeface="Times New Roman" panose="02020603050405020304" pitchFamily="18" charset="0"/>
              </a:rPr>
              <a:t>CHÍNH </a:t>
            </a:r>
            <a:r>
              <a:rPr lang="vi-VN" b="1" dirty="0" smtClean="0">
                <a:cs typeface="Times New Roman" panose="02020603050405020304" pitchFamily="18" charset="0"/>
              </a:rPr>
              <a:t>CỦA NGƯỜI LÃNH ĐẠO BỆNH VIỆN</a:t>
            </a:r>
            <a:endParaRPr lang="en-US" b="1" dirty="0">
              <a:cs typeface="Times New Roman" panose="02020603050405020304" pitchFamily="18" charset="0"/>
            </a:endParaRPr>
          </a:p>
        </p:txBody>
      </p:sp>
      <p:sp>
        <p:nvSpPr>
          <p:cNvPr id="4" name="TextBox 3"/>
          <p:cNvSpPr txBox="1"/>
          <p:nvPr/>
        </p:nvSpPr>
        <p:spPr>
          <a:xfrm>
            <a:off x="314324" y="1081580"/>
            <a:ext cx="8829676" cy="1323439"/>
          </a:xfrm>
          <a:prstGeom prst="rect">
            <a:avLst/>
          </a:prstGeom>
          <a:noFill/>
        </p:spPr>
        <p:txBody>
          <a:bodyPr wrap="square" rtlCol="0">
            <a:spAutoFit/>
          </a:bodyPr>
          <a:lstStyle/>
          <a:p>
            <a:pPr marL="285750" indent="-285750">
              <a:buFont typeface="Arial" charset="0"/>
              <a:buChar char="•"/>
            </a:pPr>
            <a:r>
              <a:rPr lang="vi-VN" sz="2000" dirty="0" smtClean="0">
                <a:ea typeface="Arial" charset="0"/>
                <a:cs typeface="Times New Roman" panose="02020603050405020304" pitchFamily="18" charset="0"/>
              </a:rPr>
              <a:t>Tầm nhìn tương lai</a:t>
            </a:r>
            <a:r>
              <a:rPr lang="en-US" sz="2000" dirty="0" smtClean="0">
                <a:ea typeface="Arial" charset="0"/>
                <a:cs typeface="Times New Roman" panose="02020603050405020304" pitchFamily="18" charset="0"/>
              </a:rPr>
              <a:t>; </a:t>
            </a:r>
            <a:r>
              <a:rPr lang="vi-VN" sz="2000" dirty="0" smtClean="0">
                <a:ea typeface="Arial" charset="0"/>
                <a:cs typeface="Times New Roman" panose="02020603050405020304" pitchFamily="18" charset="0"/>
              </a:rPr>
              <a:t>không phải trạng thái hiện tại</a:t>
            </a:r>
          </a:p>
          <a:p>
            <a:pPr marL="285750" indent="-285750">
              <a:buFont typeface="Arial" charset="0"/>
              <a:buChar char="•"/>
            </a:pPr>
            <a:r>
              <a:rPr lang="en-US" sz="2000" dirty="0" err="1">
                <a:latin typeface="Arial" panose="020B0604020202020204" pitchFamily="34" charset="0"/>
                <a:ea typeface="Arial" charset="0"/>
                <a:cs typeface="Arial" panose="020B0604020202020204" pitchFamily="34" charset="0"/>
              </a:rPr>
              <a:t>Hãy</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suy</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nghĩ</a:t>
            </a:r>
            <a:r>
              <a:rPr lang="en-US" sz="2000" dirty="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thấu</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đáo</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về</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tương</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lai</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ngày</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càng</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phức</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tạp</a:t>
            </a:r>
            <a:r>
              <a:rPr lang="en-US" sz="2000" dirty="0" smtClean="0">
                <a:latin typeface="Arial" panose="020B0604020202020204" pitchFamily="34" charset="0"/>
                <a:ea typeface="Arial" charset="0"/>
                <a:cs typeface="Arial" panose="020B0604020202020204" pitchFamily="34" charset="0"/>
              </a:rPr>
              <a:t>.</a:t>
            </a:r>
          </a:p>
          <a:p>
            <a:pPr marL="285750" indent="-285750">
              <a:buFont typeface="Arial" charset="0"/>
              <a:buChar char="•"/>
            </a:pPr>
            <a:r>
              <a:rPr lang="vi-VN" sz="2000" dirty="0" smtClean="0">
                <a:latin typeface="Arial" panose="020B0604020202020204" pitchFamily="34" charset="0"/>
                <a:ea typeface="Arial" charset="0"/>
                <a:cs typeface="Arial" panose="020B0604020202020204" pitchFamily="34" charset="0"/>
              </a:rPr>
              <a:t>T</a:t>
            </a:r>
            <a:r>
              <a:rPr lang="en-US" sz="2000" dirty="0" err="1" smtClean="0">
                <a:latin typeface="Arial" panose="020B0604020202020204" pitchFamily="34" charset="0"/>
                <a:ea typeface="Arial" charset="0"/>
                <a:cs typeface="Arial" panose="020B0604020202020204" pitchFamily="34" charset="0"/>
              </a:rPr>
              <a:t>ập</a:t>
            </a:r>
            <a:r>
              <a:rPr lang="en-US" sz="2000" dirty="0" smtClean="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trung</a:t>
            </a:r>
            <a:r>
              <a:rPr lang="en-US" sz="2000" dirty="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vào</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xây</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dựng</a:t>
            </a:r>
            <a:r>
              <a:rPr lang="en-US" sz="2000" dirty="0" smtClean="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tổ</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chức</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hiệu</a:t>
            </a:r>
            <a:r>
              <a:rPr lang="en-US" sz="2000" dirty="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quả</a:t>
            </a:r>
            <a:r>
              <a:rPr lang="en-US" sz="2000" dirty="0" smtClean="0">
                <a:latin typeface="Arial" panose="020B0604020202020204" pitchFamily="34" charset="0"/>
                <a:ea typeface="Arial" charset="0"/>
                <a:cs typeface="Arial" panose="020B0604020202020204" pitchFamily="34" charset="0"/>
              </a:rPr>
              <a:t>, </a:t>
            </a:r>
            <a:r>
              <a:rPr lang="vi-VN" sz="2000" dirty="0" smtClean="0">
                <a:latin typeface="Arial" panose="020B0604020202020204" pitchFamily="34" charset="0"/>
                <a:ea typeface="Arial" charset="0"/>
                <a:cs typeface="Arial" panose="020B0604020202020204" pitchFamily="34" charset="0"/>
              </a:rPr>
              <a:t>chú trọng </a:t>
            </a:r>
            <a:r>
              <a:rPr lang="en-US" sz="2000" dirty="0" err="1" smtClean="0">
                <a:latin typeface="Arial" panose="020B0604020202020204" pitchFamily="34" charset="0"/>
                <a:ea typeface="Arial" charset="0"/>
                <a:cs typeface="Arial" panose="020B0604020202020204" pitchFamily="34" charset="0"/>
              </a:rPr>
              <a:t>vào</a:t>
            </a:r>
            <a:r>
              <a:rPr lang="en-US" sz="2000" dirty="0" smtClean="0">
                <a:latin typeface="Arial" panose="020B0604020202020204" pitchFamily="34" charset="0"/>
                <a:ea typeface="Arial" charset="0"/>
                <a:cs typeface="Arial" panose="020B0604020202020204" pitchFamily="34" charset="0"/>
              </a:rPr>
              <a:t> </a:t>
            </a:r>
            <a:r>
              <a:rPr lang="vi-VN" sz="2000" dirty="0" smtClean="0">
                <a:latin typeface="Arial" panose="020B0604020202020204" pitchFamily="34" charset="0"/>
                <a:ea typeface="Arial" charset="0"/>
                <a:cs typeface="Arial" panose="020B0604020202020204" pitchFamily="34" charset="0"/>
              </a:rPr>
              <a:t>trải</a:t>
            </a:r>
            <a:r>
              <a:rPr lang="en-US" sz="2000" dirty="0" smtClean="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nghiệm</a:t>
            </a:r>
            <a:r>
              <a:rPr lang="en-US" sz="2000" dirty="0">
                <a:latin typeface="Arial" panose="020B0604020202020204" pitchFamily="34" charset="0"/>
                <a:ea typeface="Arial" charset="0"/>
                <a:cs typeface="Arial" panose="020B0604020202020204" pitchFamily="34" charset="0"/>
              </a:rPr>
              <a:t> </a:t>
            </a:r>
            <a:r>
              <a:rPr lang="vi-VN" sz="2000" dirty="0" smtClean="0">
                <a:latin typeface="Arial" panose="020B0604020202020204" pitchFamily="34" charset="0"/>
                <a:ea typeface="Arial" charset="0"/>
                <a:cs typeface="Arial" panose="020B0604020202020204" pitchFamily="34" charset="0"/>
              </a:rPr>
              <a:t>của </a:t>
            </a:r>
            <a:r>
              <a:rPr lang="en-US" sz="2000" dirty="0" err="1" smtClean="0">
                <a:latin typeface="Arial" panose="020B0604020202020204" pitchFamily="34" charset="0"/>
                <a:ea typeface="Arial" charset="0"/>
                <a:cs typeface="Arial" panose="020B0604020202020204" pitchFamily="34" charset="0"/>
              </a:rPr>
              <a:t>bệnh</a:t>
            </a:r>
            <a:r>
              <a:rPr lang="en-US" sz="2000" dirty="0" smtClean="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nhân</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và</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gia</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đình</a:t>
            </a:r>
            <a:endParaRPr lang="en-US" sz="2000" dirty="0">
              <a:latin typeface="Arial" panose="020B0604020202020204" pitchFamily="34" charset="0"/>
              <a:ea typeface="Arial" charset="0"/>
              <a:cs typeface="Arial" panose="020B0604020202020204" pitchFamily="34" charset="0"/>
            </a:endParaRPr>
          </a:p>
        </p:txBody>
      </p:sp>
      <p:sp>
        <p:nvSpPr>
          <p:cNvPr id="5" name="TextBox 4"/>
          <p:cNvSpPr txBox="1"/>
          <p:nvPr/>
        </p:nvSpPr>
        <p:spPr>
          <a:xfrm>
            <a:off x="314324" y="2405019"/>
            <a:ext cx="8368392" cy="1631216"/>
          </a:xfrm>
          <a:prstGeom prst="rect">
            <a:avLst/>
          </a:prstGeom>
          <a:noFill/>
        </p:spPr>
        <p:txBody>
          <a:bodyPr wrap="square" rtlCol="0">
            <a:spAutoFit/>
          </a:bodyPr>
          <a:lstStyle/>
          <a:p>
            <a:pPr marL="285750" indent="-285750">
              <a:buFont typeface="Arial" charset="0"/>
              <a:buChar char="•"/>
            </a:pPr>
            <a:r>
              <a:rPr lang="en-US" sz="2000" dirty="0" err="1">
                <a:latin typeface="Arial" panose="020B0604020202020204" pitchFamily="34" charset="0"/>
                <a:ea typeface="Arial" charset="0"/>
                <a:cs typeface="Arial" panose="020B0604020202020204" pitchFamily="34" charset="0"/>
              </a:rPr>
              <a:t>Biết</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làm</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thế</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nào</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để</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giữ</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lại</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và</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thúc</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đẩy</a:t>
            </a:r>
            <a:r>
              <a:rPr lang="en-US" sz="2000" dirty="0">
                <a:latin typeface="Arial" panose="020B0604020202020204" pitchFamily="34" charset="0"/>
                <a:ea typeface="Arial" charset="0"/>
                <a:cs typeface="Arial" panose="020B0604020202020204" pitchFamily="34" charset="0"/>
              </a:rPr>
              <a:t> </a:t>
            </a:r>
            <a:r>
              <a:rPr lang="vi-VN" sz="2000" dirty="0" smtClean="0">
                <a:latin typeface="Arial" panose="020B0604020202020204" pitchFamily="34" charset="0"/>
                <a:ea typeface="Arial" charset="0"/>
                <a:cs typeface="Arial" panose="020B0604020202020204" pitchFamily="34" charset="0"/>
              </a:rPr>
              <a:t>nguồn </a:t>
            </a:r>
            <a:r>
              <a:rPr lang="en-US" sz="2000" dirty="0" err="1" smtClean="0">
                <a:latin typeface="Arial" panose="020B0604020202020204" pitchFamily="34" charset="0"/>
                <a:ea typeface="Arial" charset="0"/>
                <a:cs typeface="Arial" panose="020B0604020202020204" pitchFamily="34" charset="0"/>
              </a:rPr>
              <a:t>lao</a:t>
            </a:r>
            <a:r>
              <a:rPr lang="en-US" sz="2000" dirty="0" smtClean="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động</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ngày</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càng</a:t>
            </a:r>
            <a:r>
              <a:rPr lang="en-US" sz="2000" dirty="0">
                <a:latin typeface="Arial" panose="020B0604020202020204" pitchFamily="34" charset="0"/>
                <a:ea typeface="Arial" charset="0"/>
                <a:cs typeface="Arial" panose="020B0604020202020204" pitchFamily="34" charset="0"/>
              </a:rPr>
              <a:t> di </a:t>
            </a:r>
            <a:r>
              <a:rPr lang="en-US" sz="2000" dirty="0" err="1">
                <a:latin typeface="Arial" panose="020B0604020202020204" pitchFamily="34" charset="0"/>
                <a:ea typeface="Arial" charset="0"/>
                <a:cs typeface="Arial" panose="020B0604020202020204" pitchFamily="34" charset="0"/>
              </a:rPr>
              <a:t>động</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hiểu</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biết</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về</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công</a:t>
            </a:r>
            <a:r>
              <a:rPr lang="en-US" sz="2000" dirty="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nghệ</a:t>
            </a:r>
            <a:endParaRPr lang="en-US" sz="2000" dirty="0" smtClean="0">
              <a:latin typeface="Arial" panose="020B0604020202020204" pitchFamily="34" charset="0"/>
              <a:ea typeface="Arial" charset="0"/>
              <a:cs typeface="Arial" panose="020B0604020202020204" pitchFamily="34" charset="0"/>
            </a:endParaRPr>
          </a:p>
          <a:p>
            <a:pPr marL="285750" indent="-285750">
              <a:buFont typeface="Arial" charset="0"/>
              <a:buChar char="•"/>
            </a:pPr>
            <a:r>
              <a:rPr lang="en-US" sz="2000" dirty="0" err="1" smtClean="0">
                <a:latin typeface="Arial" panose="020B0604020202020204" pitchFamily="34" charset="0"/>
                <a:ea typeface="Arial" charset="0"/>
                <a:cs typeface="Arial" panose="020B0604020202020204" pitchFamily="34" charset="0"/>
              </a:rPr>
              <a:t>Đội</a:t>
            </a:r>
            <a:r>
              <a:rPr lang="en-US" sz="2000" dirty="0" smtClean="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ngũ</a:t>
            </a:r>
            <a:r>
              <a:rPr lang="en-US" sz="2000" dirty="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quản</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lý</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theo</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nhóm</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và</a:t>
            </a:r>
            <a:r>
              <a:rPr lang="en-US" sz="2000" dirty="0" smtClean="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các</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mô</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hình</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lâm</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sàng</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cho</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phép</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lãnh</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đạo</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để</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thay</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đổi</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tùy</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thuộc</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vào</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hoàn</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cảnh</a:t>
            </a:r>
            <a:r>
              <a:rPr lang="en-US" sz="2000" dirty="0" smtClean="0">
                <a:latin typeface="Arial" panose="020B0604020202020204" pitchFamily="34" charset="0"/>
                <a:ea typeface="Arial" charset="0"/>
                <a:cs typeface="Arial" panose="020B0604020202020204" pitchFamily="34" charset="0"/>
              </a:rPr>
              <a:t>.</a:t>
            </a:r>
          </a:p>
          <a:p>
            <a:pPr marL="285750" indent="-285750">
              <a:buFont typeface="Arial" charset="0"/>
              <a:buChar char="•"/>
            </a:pPr>
            <a:r>
              <a:rPr lang="en-US" sz="2000" dirty="0" err="1" smtClean="0">
                <a:latin typeface="Arial" panose="020B0604020202020204" pitchFamily="34" charset="0"/>
                <a:ea typeface="Arial" charset="0"/>
                <a:cs typeface="Arial" panose="020B0604020202020204" pitchFamily="34" charset="0"/>
              </a:rPr>
              <a:t>Triển</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khai</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cơ</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bản</a:t>
            </a:r>
            <a:r>
              <a:rPr lang="en-US" sz="2000" dirty="0" smtClean="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mô</a:t>
            </a:r>
            <a:r>
              <a:rPr lang="en-US" sz="2000" dirty="0" smtClean="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hình</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chăm</a:t>
            </a:r>
            <a:r>
              <a:rPr lang="en-US" sz="2000" dirty="0">
                <a:latin typeface="Arial" panose="020B0604020202020204" pitchFamily="34" charset="0"/>
                <a:ea typeface="Arial" charset="0"/>
                <a:cs typeface="Arial" panose="020B0604020202020204" pitchFamily="34" charset="0"/>
              </a:rPr>
              <a:t> </a:t>
            </a:r>
            <a:r>
              <a:rPr lang="en-US" sz="2000" dirty="0" err="1">
                <a:latin typeface="Arial" panose="020B0604020202020204" pitchFamily="34" charset="0"/>
                <a:ea typeface="Arial" charset="0"/>
                <a:cs typeface="Arial" panose="020B0604020202020204" pitchFamily="34" charset="0"/>
              </a:rPr>
              <a:t>sóc</a:t>
            </a:r>
            <a:r>
              <a:rPr lang="en-US" sz="2000" dirty="0">
                <a:latin typeface="Arial" panose="020B0604020202020204" pitchFamily="34" charset="0"/>
                <a:ea typeface="Arial" charset="0"/>
                <a:cs typeface="Arial" panose="020B0604020202020204" pitchFamily="34" charset="0"/>
              </a:rPr>
              <a:t> </a:t>
            </a:r>
            <a:r>
              <a:rPr lang="en-US" sz="2000" dirty="0" err="1" smtClean="0">
                <a:latin typeface="Arial" panose="020B0604020202020204" pitchFamily="34" charset="0"/>
                <a:ea typeface="Arial" charset="0"/>
                <a:cs typeface="Arial" panose="020B0604020202020204" pitchFamily="34" charset="0"/>
              </a:rPr>
              <a:t>ảo</a:t>
            </a:r>
            <a:endParaRPr lang="en-US" sz="2000" dirty="0" smtClean="0">
              <a:ea typeface="Arial" charset="0"/>
              <a:cs typeface="Times New Roman" panose="02020603050405020304" pitchFamily="18" charset="0"/>
            </a:endParaRPr>
          </a:p>
        </p:txBody>
      </p:sp>
      <p:pic>
        <p:nvPicPr>
          <p:cNvPr id="6" name="Picture 6" descr="http://images.businessweek.com/ss/09/11/1112_how_hospitals_can_slash_costs/image/6_hospital_b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595" y="4641215"/>
            <a:ext cx="3599850" cy="2099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772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0640"/>
            <a:ext cx="7998856" cy="523220"/>
          </a:xfrm>
          <a:prstGeom prst="rect">
            <a:avLst/>
          </a:prstGeom>
          <a:noFill/>
        </p:spPr>
        <p:txBody>
          <a:bodyPr wrap="none" rtlCol="0">
            <a:spAutoFit/>
          </a:bodyPr>
          <a:lstStyle/>
          <a:p>
            <a:r>
              <a:rPr lang="vi-VN" sz="2800" b="1" dirty="0" smtClean="0">
                <a:cs typeface="Times New Roman" panose="02020603050405020304" pitchFamily="18" charset="0"/>
              </a:rPr>
              <a:t>CÁC NHÀ LÃNH ĐẠO CỦA TƯƠNG LAI, PHẢI</a:t>
            </a:r>
            <a:r>
              <a:rPr lang="en-US" sz="2800" b="1" dirty="0" smtClean="0">
                <a:cs typeface="Times New Roman" panose="02020603050405020304" pitchFamily="18" charset="0"/>
              </a:rPr>
              <a:t>:</a:t>
            </a:r>
            <a:endParaRPr lang="en-US" sz="2800" b="1" dirty="0">
              <a:cs typeface="Times New Roman" panose="02020603050405020304" pitchFamily="18" charset="0"/>
            </a:endParaRPr>
          </a:p>
        </p:txBody>
      </p:sp>
      <p:sp>
        <p:nvSpPr>
          <p:cNvPr id="4" name="TextBox 3"/>
          <p:cNvSpPr txBox="1"/>
          <p:nvPr/>
        </p:nvSpPr>
        <p:spPr>
          <a:xfrm>
            <a:off x="4327071" y="788117"/>
            <a:ext cx="4528068" cy="5847755"/>
          </a:xfrm>
          <a:prstGeom prst="rect">
            <a:avLst/>
          </a:prstGeom>
          <a:noFill/>
        </p:spPr>
        <p:txBody>
          <a:bodyPr wrap="square" rtlCol="0">
            <a:spAutoFit/>
          </a:bodyPr>
          <a:lstStyle/>
          <a:p>
            <a:r>
              <a:rPr lang="en-US" sz="2200" dirty="0" smtClean="0">
                <a:cs typeface="Times New Roman" panose="02020603050405020304" pitchFamily="18" charset="0"/>
              </a:rPr>
              <a:t>1. </a:t>
            </a:r>
            <a:r>
              <a:rPr lang="vi-VN" sz="2200" dirty="0" smtClean="0">
                <a:cs typeface="Times New Roman" panose="02020603050405020304" pitchFamily="18" charset="0"/>
              </a:rPr>
              <a:t>Là người suy nghĩ độc lập và hiểu thị trường </a:t>
            </a:r>
            <a:r>
              <a:rPr lang="en-US" sz="2200" dirty="0" err="1" smtClean="0">
                <a:latin typeface="Arial" panose="020B0604020202020204" pitchFamily="34" charset="0"/>
                <a:cs typeface="Arial" panose="020B0604020202020204" pitchFamily="34" charset="0"/>
              </a:rPr>
              <a:t>mới</a:t>
            </a:r>
            <a:r>
              <a:rPr lang="en-US" sz="2200" dirty="0" smtClean="0">
                <a:latin typeface="Arial" panose="020B0604020202020204" pitchFamily="34" charset="0"/>
                <a:cs typeface="Arial" panose="020B0604020202020204" pitchFamily="34" charset="0"/>
              </a:rPr>
              <a:t> </a:t>
            </a:r>
            <a:r>
              <a:rPr lang="vi-VN" sz="2200" dirty="0" smtClean="0">
                <a:cs typeface="Times New Roman" panose="02020603050405020304" pitchFamily="18" charset="0"/>
              </a:rPr>
              <a:t>nổi</a:t>
            </a:r>
            <a:r>
              <a:rPr lang="en-US" sz="2200" dirty="0" smtClean="0">
                <a:cs typeface="Times New Roman" panose="02020603050405020304" pitchFamily="18" charset="0"/>
              </a:rPr>
              <a:t> </a:t>
            </a:r>
            <a:r>
              <a:rPr lang="en-US" sz="2200" dirty="0" err="1" smtClean="0">
                <a:latin typeface="Arial" panose="020B0604020202020204" pitchFamily="34" charset="0"/>
                <a:cs typeface="Arial" panose="020B0604020202020204" pitchFamily="34" charset="0"/>
              </a:rPr>
              <a:t>này</a:t>
            </a:r>
            <a:endParaRPr lang="en-US" sz="2200" dirty="0" smtClean="0">
              <a:latin typeface="Arial" panose="020B0604020202020204" pitchFamily="34" charset="0"/>
              <a:cs typeface="Arial" panose="020B0604020202020204" pitchFamily="34" charset="0"/>
            </a:endParaRPr>
          </a:p>
          <a:p>
            <a:endParaRPr lang="en-US" sz="2200" dirty="0">
              <a:cs typeface="Times New Roman" panose="02020603050405020304" pitchFamily="18" charset="0"/>
            </a:endParaRPr>
          </a:p>
          <a:p>
            <a:pPr marL="342900" indent="-342900">
              <a:buAutoNum type="arabicPeriod" startAt="2"/>
            </a:pPr>
            <a:r>
              <a:rPr lang="en-US" sz="2200" dirty="0" err="1" smtClean="0">
                <a:latin typeface="Arial" panose="020B0604020202020204" pitchFamily="34" charset="0"/>
                <a:cs typeface="Arial" panose="020B0604020202020204" pitchFamily="34" charset="0"/>
              </a:rPr>
              <a:t>Thấu</a:t>
            </a:r>
            <a:r>
              <a:rPr lang="en-US" sz="2200" dirty="0" smtClean="0">
                <a:cs typeface="Times New Roman" panose="02020603050405020304" pitchFamily="18" charset="0"/>
              </a:rPr>
              <a:t> </a:t>
            </a:r>
            <a:r>
              <a:rPr lang="vi-VN" sz="2200" dirty="0" smtClean="0">
                <a:cs typeface="Times New Roman" panose="02020603050405020304" pitchFamily="18" charset="0"/>
              </a:rPr>
              <a:t>hiểu về các nhu cầu của </a:t>
            </a:r>
            <a:r>
              <a:rPr lang="en-US" sz="2200" dirty="0" smtClean="0">
                <a:cs typeface="Times New Roman" panose="02020603050405020304" pitchFamily="18" charset="0"/>
              </a:rPr>
              <a:t>k</a:t>
            </a:r>
            <a:r>
              <a:rPr lang="vi-VN" sz="2200" dirty="0" smtClean="0">
                <a:cs typeface="Times New Roman" panose="02020603050405020304" pitchFamily="18" charset="0"/>
              </a:rPr>
              <a:t>hách hàng</a:t>
            </a:r>
            <a:endParaRPr lang="en-US" sz="2200" dirty="0" smtClean="0">
              <a:cs typeface="Times New Roman" panose="02020603050405020304" pitchFamily="18" charset="0"/>
            </a:endParaRPr>
          </a:p>
          <a:p>
            <a:pPr marL="342900" indent="-342900">
              <a:buAutoNum type="arabicPeriod" startAt="2"/>
            </a:pPr>
            <a:endParaRPr lang="en-US" sz="2200" dirty="0">
              <a:cs typeface="Times New Roman" panose="02020603050405020304" pitchFamily="18" charset="0"/>
            </a:endParaRPr>
          </a:p>
          <a:p>
            <a:pPr marL="342900" indent="-342900">
              <a:buAutoNum type="arabicPeriod" startAt="2"/>
            </a:pPr>
            <a:r>
              <a:rPr lang="vi-VN" sz="2200" dirty="0" smtClean="0">
                <a:cs typeface="Times New Roman" panose="02020603050405020304" pitchFamily="18" charset="0"/>
              </a:rPr>
              <a:t>Là một người dám thay đổi</a:t>
            </a:r>
            <a:endParaRPr lang="en-US" sz="2200" dirty="0" smtClean="0">
              <a:cs typeface="Times New Roman" panose="02020603050405020304" pitchFamily="18" charset="0"/>
            </a:endParaRPr>
          </a:p>
          <a:p>
            <a:pPr marL="342900" indent="-342900">
              <a:buAutoNum type="arabicPeriod" startAt="2"/>
            </a:pPr>
            <a:endParaRPr lang="en-US" sz="2200" dirty="0">
              <a:cs typeface="Times New Roman" panose="02020603050405020304" pitchFamily="18" charset="0"/>
            </a:endParaRPr>
          </a:p>
          <a:p>
            <a:pPr marL="342900" indent="-342900">
              <a:buAutoNum type="arabicPeriod" startAt="2"/>
            </a:pPr>
            <a:r>
              <a:rPr lang="vi-VN" sz="2200" dirty="0" smtClean="0">
                <a:cs typeface="Times New Roman" panose="02020603050405020304" pitchFamily="18" charset="0"/>
              </a:rPr>
              <a:t>Có khả năng động viên và truyền cảm hứng</a:t>
            </a:r>
            <a:endParaRPr lang="en-US" sz="2200" dirty="0" smtClean="0">
              <a:cs typeface="Times New Roman" panose="02020603050405020304" pitchFamily="18" charset="0"/>
            </a:endParaRPr>
          </a:p>
          <a:p>
            <a:pPr marL="342900" indent="-342900">
              <a:buAutoNum type="arabicPeriod" startAt="2"/>
            </a:pPr>
            <a:endParaRPr lang="en-US" sz="2200" dirty="0">
              <a:cs typeface="Times New Roman" panose="02020603050405020304" pitchFamily="18" charset="0"/>
            </a:endParaRPr>
          </a:p>
          <a:p>
            <a:pPr marL="342900" indent="-342900">
              <a:buAutoNum type="arabicPeriod" startAt="2"/>
            </a:pPr>
            <a:r>
              <a:rPr lang="vi-VN" sz="2200" dirty="0" smtClean="0">
                <a:cs typeface="Times New Roman" panose="02020603050405020304" pitchFamily="18" charset="0"/>
              </a:rPr>
              <a:t>Điều hành một tổ chức quy củ, có chất lượng cao</a:t>
            </a:r>
            <a:endParaRPr lang="en-US" sz="2200" dirty="0" smtClean="0">
              <a:cs typeface="Times New Roman" panose="02020603050405020304" pitchFamily="18" charset="0"/>
            </a:endParaRPr>
          </a:p>
          <a:p>
            <a:pPr marL="342900" indent="-342900">
              <a:buAutoNum type="arabicPeriod" startAt="2"/>
            </a:pPr>
            <a:endParaRPr lang="en-US" sz="2200" dirty="0">
              <a:cs typeface="Times New Roman" panose="02020603050405020304" pitchFamily="18" charset="0"/>
            </a:endParaRPr>
          </a:p>
          <a:p>
            <a:pPr marL="342900" indent="-342900">
              <a:buAutoNum type="arabicPeriod" startAt="2"/>
            </a:pPr>
            <a:r>
              <a:rPr lang="en-US" sz="2200" b="1" dirty="0" err="1" smtClean="0">
                <a:latin typeface="Arial" panose="020B0604020202020204" pitchFamily="34" charset="0"/>
                <a:cs typeface="Arial" panose="020B0604020202020204" pitchFamily="34" charset="0"/>
              </a:rPr>
              <a:t>Phá</a:t>
            </a:r>
            <a:r>
              <a:rPr lang="en-US" sz="2200" b="1" dirty="0" smtClean="0">
                <a:latin typeface="Arial" panose="020B0604020202020204" pitchFamily="34" charset="0"/>
                <a:cs typeface="Arial" panose="020B0604020202020204" pitchFamily="34" charset="0"/>
              </a:rPr>
              <a:t> </a:t>
            </a:r>
            <a:r>
              <a:rPr lang="en-US" sz="2200" b="1" dirty="0" err="1" smtClean="0">
                <a:latin typeface="Arial" panose="020B0604020202020204" pitchFamily="34" charset="0"/>
                <a:cs typeface="Arial" panose="020B0604020202020204" pitchFamily="34" charset="0"/>
              </a:rPr>
              <a:t>vỡ</a:t>
            </a:r>
            <a:r>
              <a:rPr lang="en-US" sz="2200" b="1" dirty="0" smtClean="0">
                <a:latin typeface="Arial" panose="020B0604020202020204" pitchFamily="34" charset="0"/>
                <a:cs typeface="Arial" panose="020B0604020202020204" pitchFamily="34" charset="0"/>
              </a:rPr>
              <a:t> </a:t>
            </a:r>
            <a:r>
              <a:rPr lang="en-US" sz="2200" b="1" dirty="0" err="1" smtClean="0">
                <a:latin typeface="Arial" panose="020B0604020202020204" pitchFamily="34" charset="0"/>
                <a:cs typeface="Arial" panose="020B0604020202020204" pitchFamily="34" charset="0"/>
              </a:rPr>
              <a:t>các</a:t>
            </a:r>
            <a:r>
              <a:rPr lang="en-US" sz="2200" b="1" dirty="0" smtClean="0">
                <a:latin typeface="Arial" panose="020B0604020202020204" pitchFamily="34" charset="0"/>
                <a:cs typeface="Arial" panose="020B0604020202020204" pitchFamily="34" charset="0"/>
              </a:rPr>
              <a:t> </a:t>
            </a:r>
            <a:r>
              <a:rPr lang="en-US" sz="2200" b="1" dirty="0" err="1" smtClean="0">
                <a:latin typeface="Arial" panose="020B0604020202020204" pitchFamily="34" charset="0"/>
                <a:cs typeface="Arial" panose="020B0604020202020204" pitchFamily="34" charset="0"/>
              </a:rPr>
              <a:t>xung</a:t>
            </a:r>
            <a:r>
              <a:rPr lang="en-US" sz="2200" b="1" dirty="0" smtClean="0">
                <a:latin typeface="Arial" panose="020B0604020202020204" pitchFamily="34" charset="0"/>
                <a:cs typeface="Arial" panose="020B0604020202020204" pitchFamily="34" charset="0"/>
              </a:rPr>
              <a:t> </a:t>
            </a:r>
            <a:r>
              <a:rPr lang="en-US" sz="2200" b="1" dirty="0" err="1" smtClean="0">
                <a:latin typeface="Arial" panose="020B0604020202020204" pitchFamily="34" charset="0"/>
                <a:cs typeface="Arial" panose="020B0604020202020204" pitchFamily="34" charset="0"/>
              </a:rPr>
              <a:t>đột</a:t>
            </a:r>
            <a:r>
              <a:rPr lang="vi-VN" sz="2200" b="1" dirty="0" smtClean="0">
                <a:latin typeface="Arial" panose="020B0604020202020204" pitchFamily="34" charset="0"/>
                <a:cs typeface="Arial" panose="020B0604020202020204" pitchFamily="34" charset="0"/>
              </a:rPr>
              <a:t>: </a:t>
            </a:r>
            <a:r>
              <a:rPr lang="en-US" sz="2200" b="1" dirty="0" err="1" smtClean="0">
                <a:latin typeface="Arial" panose="020B0604020202020204" pitchFamily="34" charset="0"/>
                <a:cs typeface="Arial" panose="020B0604020202020204" pitchFamily="34" charset="0"/>
              </a:rPr>
              <a:t>Hình</a:t>
            </a:r>
            <a:r>
              <a:rPr lang="en-US" sz="2200" b="1" dirty="0" smtClean="0">
                <a:latin typeface="Arial" panose="020B0604020202020204" pitchFamily="34" charset="0"/>
                <a:cs typeface="Arial" panose="020B0604020202020204" pitchFamily="34" charset="0"/>
              </a:rPr>
              <a:t> </a:t>
            </a:r>
            <a:r>
              <a:rPr lang="en-US" sz="2200" b="1" dirty="0" err="1" smtClean="0">
                <a:latin typeface="Arial" panose="020B0604020202020204" pitchFamily="34" charset="0"/>
                <a:cs typeface="Arial" panose="020B0604020202020204" pitchFamily="34" charset="0"/>
              </a:rPr>
              <a:t>thành</a:t>
            </a:r>
            <a:r>
              <a:rPr lang="en-US" sz="2200" b="1" dirty="0" smtClean="0">
                <a:latin typeface="Arial" panose="020B0604020202020204" pitchFamily="34" charset="0"/>
                <a:cs typeface="Arial" panose="020B0604020202020204" pitchFamily="34" charset="0"/>
              </a:rPr>
              <a:t> đ</a:t>
            </a:r>
            <a:r>
              <a:rPr lang="vi-VN" sz="2200" b="1" dirty="0" smtClean="0">
                <a:latin typeface="Arial" panose="020B0604020202020204" pitchFamily="34" charset="0"/>
                <a:cs typeface="Arial" panose="020B0604020202020204" pitchFamily="34" charset="0"/>
              </a:rPr>
              <a:t>ội </a:t>
            </a:r>
            <a:r>
              <a:rPr lang="vi-VN" sz="2200" b="1" dirty="0" smtClean="0">
                <a:latin typeface="Arial" panose="020B0604020202020204" pitchFamily="34" charset="0"/>
                <a:cs typeface="Arial" panose="020B0604020202020204" pitchFamily="34" charset="0"/>
              </a:rPr>
              <a:t>ngũ chăm sóc phối hợp</a:t>
            </a:r>
            <a:endParaRPr lang="en-US" sz="2200" b="1" dirty="0" smtClean="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0" y="1918081"/>
            <a:ext cx="4163013" cy="3424313"/>
          </a:xfrm>
          <a:prstGeom prst="rect">
            <a:avLst/>
          </a:prstGeom>
        </p:spPr>
      </p:pic>
    </p:spTree>
    <p:extLst>
      <p:ext uri="{BB962C8B-B14F-4D97-AF65-F5344CB8AC3E}">
        <p14:creationId xmlns:p14="http://schemas.microsoft.com/office/powerpoint/2010/main" val="969363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3785" y="335259"/>
            <a:ext cx="8154797" cy="523220"/>
          </a:xfrm>
          <a:prstGeom prst="rect">
            <a:avLst/>
          </a:prstGeom>
          <a:noFill/>
        </p:spPr>
        <p:txBody>
          <a:bodyPr wrap="none" rtlCol="0">
            <a:spAutoFit/>
          </a:bodyPr>
          <a:lstStyle/>
          <a:p>
            <a:r>
              <a:rPr lang="en-US" sz="2800" b="1" dirty="0" err="1" smtClean="0">
                <a:latin typeface="Arial" panose="020B0604020202020204" pitchFamily="34" charset="0"/>
                <a:cs typeface="Arial" panose="020B0604020202020204" pitchFamily="34" charset="0"/>
              </a:rPr>
              <a:t>Vậy</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các</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đặc</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điểm</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quan</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trọng</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về</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tính</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cách</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là</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gì</a:t>
            </a:r>
            <a:endParaRPr lang="en-US" sz="2800" b="1" dirty="0">
              <a:latin typeface="Arial" panose="020B0604020202020204" pitchFamily="34" charset="0"/>
              <a:cs typeface="Arial" panose="020B0604020202020204" pitchFamily="34" charset="0"/>
            </a:endParaRPr>
          </a:p>
        </p:txBody>
      </p:sp>
      <p:sp>
        <p:nvSpPr>
          <p:cNvPr id="3" name="TextBox 2"/>
          <p:cNvSpPr txBox="1"/>
          <p:nvPr/>
        </p:nvSpPr>
        <p:spPr>
          <a:xfrm>
            <a:off x="4244455" y="1794204"/>
            <a:ext cx="4899546" cy="2677656"/>
          </a:xfrm>
          <a:prstGeom prst="rect">
            <a:avLst/>
          </a:prstGeom>
          <a:noFill/>
        </p:spPr>
        <p:txBody>
          <a:bodyPr wrap="square" rtlCol="0">
            <a:spAutoFit/>
          </a:bodyPr>
          <a:lstStyle/>
          <a:p>
            <a:r>
              <a:rPr lang="en-US" sz="2400" b="1" dirty="0" err="1" smtClean="0">
                <a:latin typeface="Arial" panose="020B0604020202020204" pitchFamily="34" charset="0"/>
                <a:cs typeface="Arial" panose="020B0604020202020204" pitchFamily="34" charset="0"/>
              </a:rPr>
              <a:t>Chính</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trực</a:t>
            </a:r>
            <a:r>
              <a:rPr lang="en-US" sz="2400" b="1" dirty="0" smtClean="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và</a:t>
            </a:r>
            <a:r>
              <a:rPr lang="en-US" sz="2400" b="1" dirty="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x</a:t>
            </a:r>
            <a:r>
              <a:rPr lang="en-US" sz="2400" b="1" dirty="0" err="1" smtClean="0">
                <a:latin typeface="Arial" panose="020B0604020202020204" pitchFamily="34" charset="0"/>
                <a:cs typeface="Arial" panose="020B0604020202020204" pitchFamily="34" charset="0"/>
              </a:rPr>
              <a:t>ác</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thực</a:t>
            </a:r>
            <a:endParaRPr lang="en-US" sz="2400" b="1" dirty="0" smtClean="0">
              <a:latin typeface="Arial" panose="020B0604020202020204" pitchFamily="34" charset="0"/>
              <a:cs typeface="Arial" panose="020B0604020202020204" pitchFamily="34" charset="0"/>
            </a:endParaRPr>
          </a:p>
          <a:p>
            <a:r>
              <a:rPr lang="en-US" sz="2400" b="1" dirty="0" err="1" smtClean="0">
                <a:latin typeface="Arial" panose="020B0604020202020204" pitchFamily="34" charset="0"/>
                <a:cs typeface="Arial" panose="020B0604020202020204" pitchFamily="34" charset="0"/>
              </a:rPr>
              <a:t>Kiên</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định</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về</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các</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giá</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trị</a:t>
            </a:r>
            <a:endParaRPr lang="en-US" sz="2400" b="1" dirty="0" smtClean="0">
              <a:latin typeface="Arial" panose="020B0604020202020204" pitchFamily="34" charset="0"/>
              <a:cs typeface="Arial" panose="020B0604020202020204" pitchFamily="34" charset="0"/>
            </a:endParaRPr>
          </a:p>
          <a:p>
            <a:r>
              <a:rPr lang="en-US" sz="2400" b="1" dirty="0" err="1" smtClean="0">
                <a:latin typeface="Arial" panose="020B0604020202020204" pitchFamily="34" charset="0"/>
                <a:cs typeface="Arial" panose="020B0604020202020204" pitchFamily="34" charset="0"/>
              </a:rPr>
              <a:t>Đáng</a:t>
            </a:r>
            <a:r>
              <a:rPr lang="en-US" sz="2400" b="1" dirty="0" smtClean="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tin </a:t>
            </a:r>
            <a:r>
              <a:rPr lang="en-US" sz="2400" b="1" dirty="0" err="1" smtClean="0">
                <a:latin typeface="Arial" panose="020B0604020202020204" pitchFamily="34" charset="0"/>
                <a:cs typeface="Arial" panose="020B0604020202020204" pitchFamily="34" charset="0"/>
              </a:rPr>
              <a:t>cậy</a:t>
            </a:r>
            <a:endParaRPr lang="en-US" sz="2400" b="1" dirty="0" smtClean="0">
              <a:latin typeface="Arial" panose="020B0604020202020204" pitchFamily="34" charset="0"/>
              <a:cs typeface="Arial" panose="020B0604020202020204" pitchFamily="34" charset="0"/>
            </a:endParaRPr>
          </a:p>
          <a:p>
            <a:r>
              <a:rPr lang="en-US" sz="2400" b="1" dirty="0" err="1" smtClean="0">
                <a:latin typeface="Arial" panose="020B0604020202020204" pitchFamily="34" charset="0"/>
                <a:cs typeface="Arial" panose="020B0604020202020204" pitchFamily="34" charset="0"/>
              </a:rPr>
              <a:t>Tinh</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tế</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về</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cảm</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xúc</a:t>
            </a:r>
            <a:endParaRPr lang="en-US" sz="2400" b="1" dirty="0" smtClean="0">
              <a:latin typeface="Arial" panose="020B0604020202020204" pitchFamily="34" charset="0"/>
              <a:cs typeface="Arial" panose="020B0604020202020204" pitchFamily="34" charset="0"/>
            </a:endParaRPr>
          </a:p>
          <a:p>
            <a:r>
              <a:rPr lang="en-US" sz="2400" b="1" dirty="0" err="1" smtClean="0">
                <a:latin typeface="Arial" panose="020B0604020202020204" pitchFamily="34" charset="0"/>
                <a:cs typeface="Arial" panose="020B0604020202020204" pitchFamily="34" charset="0"/>
              </a:rPr>
              <a:t>Đồng</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cảm</a:t>
            </a:r>
            <a:endParaRPr lang="en-US" sz="2400" b="1" dirty="0" smtClean="0">
              <a:latin typeface="Arial" panose="020B0604020202020204" pitchFamily="34" charset="0"/>
              <a:cs typeface="Arial" panose="020B0604020202020204" pitchFamily="34" charset="0"/>
            </a:endParaRPr>
          </a:p>
          <a:p>
            <a:r>
              <a:rPr lang="en-US" sz="2400" b="1" dirty="0" err="1" smtClean="0">
                <a:latin typeface="Arial" panose="020B0604020202020204" pitchFamily="34" charset="0"/>
                <a:cs typeface="Arial" panose="020B0604020202020204" pitchFamily="34" charset="0"/>
              </a:rPr>
              <a:t>Đam</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mê</a:t>
            </a:r>
            <a:endParaRPr lang="en-US" sz="2400" b="1" dirty="0" smtClean="0">
              <a:latin typeface="Arial" panose="020B0604020202020204" pitchFamily="34" charset="0"/>
              <a:cs typeface="Arial" panose="020B0604020202020204" pitchFamily="34" charset="0"/>
            </a:endParaRPr>
          </a:p>
          <a:p>
            <a:r>
              <a:rPr lang="en-US" sz="2400" b="1" dirty="0" err="1" smtClean="0">
                <a:latin typeface="Arial" panose="020B0604020202020204" pitchFamily="34" charset="0"/>
                <a:cs typeface="Arial" panose="020B0604020202020204" pitchFamily="34" charset="0"/>
              </a:rPr>
              <a:t>Tập</a:t>
            </a:r>
            <a:r>
              <a:rPr lang="en-US" sz="2400" b="1" dirty="0" smtClean="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trung</a:t>
            </a:r>
            <a:endParaRPr lang="en-US" sz="2400" b="1" dirty="0">
              <a:latin typeface="Arial" panose="020B0604020202020204" pitchFamily="34" charset="0"/>
              <a:cs typeface="Arial" panose="020B0604020202020204" pitchFamily="34" charset="0"/>
            </a:endParaRPr>
          </a:p>
        </p:txBody>
      </p:sp>
      <p:pic>
        <p:nvPicPr>
          <p:cNvPr id="6148" name="Picture 4" descr="mage result for leadership graph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844" y="1888948"/>
            <a:ext cx="3932531" cy="2857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Description: Description: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4746" y="5619513"/>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4586" y="5543313"/>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Description: Description: Logo IC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8270" y="5492609"/>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223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100" y="2685143"/>
            <a:ext cx="9058891" cy="492443"/>
          </a:xfrm>
          <a:prstGeom prst="rect">
            <a:avLst/>
          </a:prstGeom>
          <a:noFill/>
        </p:spPr>
        <p:txBody>
          <a:bodyPr wrap="none" rtlCol="0">
            <a:spAutoFit/>
          </a:bodyPr>
          <a:lstStyle/>
          <a:p>
            <a:pPr algn="ctr"/>
            <a:r>
              <a:rPr lang="vi-VN" sz="2600" b="1" dirty="0" smtClean="0">
                <a:cs typeface="Times New Roman" panose="02020603050405020304" pitchFamily="18" charset="0"/>
              </a:rPr>
              <a:t>CÁC BÁC SỸ CÓ PHẢI LÀ NHÀ QUẢN LÝ </a:t>
            </a:r>
            <a:r>
              <a:rPr lang="vi-VN" sz="2600" b="1" dirty="0" smtClean="0">
                <a:cs typeface="Times New Roman" panose="02020603050405020304" pitchFamily="18" charset="0"/>
              </a:rPr>
              <a:t>TỐT</a:t>
            </a:r>
            <a:r>
              <a:rPr lang="en-US" sz="2600" b="1" dirty="0">
                <a:cs typeface="Times New Roman" panose="02020603050405020304" pitchFamily="18" charset="0"/>
              </a:rPr>
              <a:t> </a:t>
            </a:r>
            <a:r>
              <a:rPr lang="en-US" sz="2600" b="1" dirty="0" smtClean="0">
                <a:latin typeface="Arial" panose="020B0604020202020204" pitchFamily="34" charset="0"/>
                <a:cs typeface="Arial" panose="020B0604020202020204" pitchFamily="34" charset="0"/>
              </a:rPr>
              <a:t>KHÔNG </a:t>
            </a:r>
            <a:r>
              <a:rPr lang="en-US" sz="2600" b="1" dirty="0" smtClean="0">
                <a:latin typeface="Arial" panose="020B0604020202020204" pitchFamily="34" charset="0"/>
                <a:cs typeface="Arial" panose="020B0604020202020204" pitchFamily="34" charset="0"/>
              </a:rPr>
              <a:t>?</a:t>
            </a:r>
            <a:endParaRPr lang="en-US" sz="2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9912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22828" y="306614"/>
            <a:ext cx="6219203" cy="461665"/>
          </a:xfrm>
          <a:prstGeom prst="rect">
            <a:avLst/>
          </a:prstGeom>
          <a:noFill/>
        </p:spPr>
        <p:txBody>
          <a:bodyPr wrap="none" rtlCol="0">
            <a:spAutoFit/>
          </a:bodyPr>
          <a:lstStyle/>
          <a:p>
            <a:pPr algn="just"/>
            <a:r>
              <a:rPr lang="vi-VN" sz="2400" b="1" dirty="0" smtClean="0">
                <a:cs typeface="Times New Roman" panose="02020603050405020304" pitchFamily="18" charset="0"/>
              </a:rPr>
              <a:t>CÁC BÁC SỸ TRỞ THÀNH NHÀ QUẢN LÝ</a:t>
            </a:r>
            <a:endParaRPr lang="en-US" sz="2400" b="1" dirty="0">
              <a:cs typeface="Times New Roman" panose="02020603050405020304" pitchFamily="18" charset="0"/>
            </a:endParaRPr>
          </a:p>
        </p:txBody>
      </p:sp>
      <p:sp>
        <p:nvSpPr>
          <p:cNvPr id="3" name="TextBox 2"/>
          <p:cNvSpPr txBox="1"/>
          <p:nvPr/>
        </p:nvSpPr>
        <p:spPr>
          <a:xfrm>
            <a:off x="212273" y="1012371"/>
            <a:ext cx="8686798" cy="4832092"/>
          </a:xfrm>
          <a:prstGeom prst="rect">
            <a:avLst/>
          </a:prstGeom>
          <a:noFill/>
        </p:spPr>
        <p:txBody>
          <a:bodyPr wrap="square" rtlCol="0">
            <a:spAutoFit/>
          </a:bodyPr>
          <a:lstStyle/>
          <a:p>
            <a:pPr marL="342900" indent="-342900" algn="just">
              <a:buFont typeface="Arial" charset="0"/>
              <a:buChar char="•"/>
            </a:pPr>
            <a:r>
              <a:rPr lang="vi-VN" sz="2200" dirty="0" smtClean="0">
                <a:ea typeface="Arial" charset="0"/>
                <a:cs typeface="Times New Roman" panose="02020603050405020304" pitchFamily="18" charset="0"/>
              </a:rPr>
              <a:t>Tại Mỹ, 5% các bệnh viện được điều hành bởi các bác sỹ </a:t>
            </a:r>
            <a:r>
              <a:rPr lang="en-US" sz="2200" dirty="0">
                <a:ea typeface="Arial" charset="0"/>
                <a:cs typeface="Times New Roman" panose="02020603050405020304" pitchFamily="18" charset="0"/>
              </a:rPr>
              <a:t>(</a:t>
            </a:r>
            <a:r>
              <a:rPr lang="en-US" sz="2200" dirty="0">
                <a:latin typeface="Arial" panose="020B0604020202020204" pitchFamily="34" charset="0"/>
                <a:ea typeface="Arial" charset="0"/>
                <a:cs typeface="Arial" panose="020B0604020202020204" pitchFamily="34" charset="0"/>
              </a:rPr>
              <a:t>American College of Physician Executives</a:t>
            </a:r>
            <a:r>
              <a:rPr lang="en-US" sz="2200" dirty="0">
                <a:ea typeface="Arial" charset="0"/>
                <a:cs typeface="Times New Roman" panose="02020603050405020304" pitchFamily="18" charset="0"/>
              </a:rPr>
              <a:t>) </a:t>
            </a:r>
            <a:endParaRPr lang="en-US" sz="2200" dirty="0" smtClean="0">
              <a:ea typeface="Arial" charset="0"/>
              <a:cs typeface="Times New Roman" panose="02020603050405020304" pitchFamily="18" charset="0"/>
            </a:endParaRPr>
          </a:p>
          <a:p>
            <a:pPr marL="342900" indent="-342900" algn="just">
              <a:buFont typeface="Arial" charset="0"/>
              <a:buChar char="•"/>
            </a:pPr>
            <a:r>
              <a:rPr lang="vi-VN" sz="2200" dirty="0" smtClean="0">
                <a:ea typeface="Arial" charset="0"/>
                <a:cs typeface="Times New Roman" panose="02020603050405020304" pitchFamily="18" charset="0"/>
              </a:rPr>
              <a:t>Một số hệ thống nổi bật được điều hành bởi các bác sỹ</a:t>
            </a:r>
            <a:r>
              <a:rPr lang="en-US" sz="2200" dirty="0" smtClean="0">
                <a:ea typeface="Arial" charset="0"/>
                <a:cs typeface="Times New Roman" panose="02020603050405020304" pitchFamily="18" charset="0"/>
              </a:rPr>
              <a:t>.</a:t>
            </a:r>
            <a:endParaRPr lang="en-US" sz="2200" dirty="0">
              <a:ea typeface="Arial" charset="0"/>
              <a:cs typeface="Times New Roman" panose="02020603050405020304" pitchFamily="18" charset="0"/>
            </a:endParaRPr>
          </a:p>
          <a:p>
            <a:pPr marL="342900" indent="-342900" algn="just">
              <a:buFont typeface="Arial" charset="0"/>
              <a:buChar char="•"/>
            </a:pPr>
            <a:r>
              <a:rPr lang="vi-VN" sz="2200" dirty="0" smtClean="0">
                <a:ea typeface="Arial" charset="0"/>
                <a:cs typeface="Times New Roman" panose="02020603050405020304" pitchFamily="18" charset="0"/>
              </a:rPr>
              <a:t>Một số thường không hào hứng nhưng đều nhìn ra cơ hội biến đổi trong hệ thống.</a:t>
            </a:r>
            <a:endParaRPr lang="en-US" sz="2200" dirty="0" smtClean="0">
              <a:ea typeface="Arial" charset="0"/>
              <a:cs typeface="Times New Roman" panose="02020603050405020304" pitchFamily="18" charset="0"/>
            </a:endParaRPr>
          </a:p>
          <a:p>
            <a:pPr marL="342900" indent="-342900" algn="just">
              <a:buFont typeface="Arial" charset="0"/>
              <a:buChar char="•"/>
            </a:pPr>
            <a:r>
              <a:rPr lang="vi-VN" sz="2200" dirty="0" smtClean="0">
                <a:ea typeface="Arial" charset="0"/>
                <a:cs typeface="Times New Roman" panose="02020603050405020304" pitchFamily="18" charset="0"/>
              </a:rPr>
              <a:t>Quan niệm </a:t>
            </a:r>
            <a:r>
              <a:rPr lang="en-US" sz="2200" dirty="0">
                <a:latin typeface="Arial" panose="020B0604020202020204" pitchFamily="34" charset="0"/>
                <a:ea typeface="Arial" charset="0"/>
                <a:cs typeface="Arial" panose="020B0604020202020204" pitchFamily="34" charset="0"/>
              </a:rPr>
              <a:t>n</a:t>
            </a:r>
            <a:r>
              <a:rPr lang="vi-VN" sz="2200" dirty="0" smtClean="0">
                <a:ea typeface="Arial" charset="0"/>
                <a:cs typeface="Times New Roman" panose="02020603050405020304" pitchFamily="18" charset="0"/>
              </a:rPr>
              <a:t>hững </a:t>
            </a:r>
            <a:r>
              <a:rPr lang="en-US" sz="2200" dirty="0" err="1" smtClean="0">
                <a:latin typeface="Arial" panose="020B0604020202020204" pitchFamily="34" charset="0"/>
                <a:ea typeface="Arial" charset="0"/>
                <a:cs typeface="Arial" panose="020B0604020202020204" pitchFamily="34" charset="0"/>
              </a:rPr>
              <a:t>nhà</a:t>
            </a:r>
            <a:r>
              <a:rPr lang="en-US" sz="2200" dirty="0" smtClean="0">
                <a:ea typeface="Arial" charset="0"/>
                <a:cs typeface="Times New Roman" panose="02020603050405020304" pitchFamily="18" charset="0"/>
              </a:rPr>
              <a:t> </a:t>
            </a:r>
            <a:r>
              <a:rPr lang="vi-VN" sz="2200" dirty="0" smtClean="0">
                <a:ea typeface="Arial" charset="0"/>
                <a:cs typeface="Times New Roman" panose="02020603050405020304" pitchFamily="18" charset="0"/>
              </a:rPr>
              <a:t>quản </a:t>
            </a:r>
            <a:r>
              <a:rPr lang="vi-VN" sz="2200" dirty="0" smtClean="0">
                <a:ea typeface="Arial" charset="0"/>
                <a:cs typeface="Times New Roman" panose="02020603050405020304" pitchFamily="18" charset="0"/>
              </a:rPr>
              <a:t>lý là </a:t>
            </a:r>
            <a:r>
              <a:rPr lang="vi-VN" sz="2200" dirty="0" smtClean="0">
                <a:ea typeface="Arial" charset="0"/>
                <a:cs typeface="Times New Roman" panose="02020603050405020304" pitchFamily="18" charset="0"/>
              </a:rPr>
              <a:t>“</a:t>
            </a:r>
            <a:r>
              <a:rPr lang="en-US" sz="2200" dirty="0" err="1" smtClean="0">
                <a:latin typeface="Arial" panose="020B0604020202020204" pitchFamily="34" charset="0"/>
                <a:ea typeface="Arial" charset="0"/>
                <a:cs typeface="Arial" panose="020B0604020202020204" pitchFamily="34" charset="0"/>
              </a:rPr>
              <a:t>Kế</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toán</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viên</a:t>
            </a:r>
            <a:r>
              <a:rPr lang="vi-VN" sz="2200" dirty="0" smtClean="0">
                <a:ea typeface="Arial" charset="0"/>
                <a:cs typeface="Times New Roman" panose="02020603050405020304" pitchFamily="18" charset="0"/>
              </a:rPr>
              <a:t>” </a:t>
            </a:r>
            <a:r>
              <a:rPr lang="vi-VN" sz="2200" dirty="0" smtClean="0">
                <a:ea typeface="Arial" charset="0"/>
                <a:cs typeface="Times New Roman" panose="02020603050405020304" pitchFamily="18" charset="0"/>
              </a:rPr>
              <a:t>– nhưng bây giờ hãy nhìn xem họ có thể tác động đến </a:t>
            </a:r>
            <a:r>
              <a:rPr lang="vi-VN" sz="2200" dirty="0" smtClean="0">
                <a:ea typeface="Arial" charset="0"/>
                <a:cs typeface="Times New Roman" panose="02020603050405020304" pitchFamily="18" charset="0"/>
              </a:rPr>
              <a:t>tầm nhìn</a:t>
            </a:r>
            <a:r>
              <a:rPr lang="en-US" sz="2200" dirty="0" smtClean="0">
                <a:ea typeface="Arial" charset="0"/>
                <a:cs typeface="Times New Roman" panose="02020603050405020304" pitchFamily="18" charset="0"/>
              </a:rPr>
              <a:t> </a:t>
            </a:r>
            <a:r>
              <a:rPr lang="en-US" sz="2200" dirty="0" err="1" smtClean="0">
                <a:latin typeface="Arial" panose="020B0604020202020204" pitchFamily="34" charset="0"/>
                <a:ea typeface="Arial" charset="0"/>
                <a:cs typeface="Arial" panose="020B0604020202020204" pitchFamily="34" charset="0"/>
              </a:rPr>
              <a:t>và</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sự</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thay</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đổi</a:t>
            </a:r>
            <a:r>
              <a:rPr lang="vi-VN" sz="2200" dirty="0" smtClean="0">
                <a:latin typeface="Arial" panose="020B0604020202020204" pitchFamily="34" charset="0"/>
                <a:ea typeface="Arial" charset="0"/>
                <a:cs typeface="Arial" panose="020B0604020202020204" pitchFamily="34" charset="0"/>
              </a:rPr>
              <a:t>,</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các</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quy</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trình</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thiết</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kế</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và</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tích</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hợp</a:t>
            </a:r>
            <a:r>
              <a:rPr lang="en-US" sz="2200" dirty="0" smtClean="0">
                <a:latin typeface="Arial" panose="020B0604020202020204" pitchFamily="34" charset="0"/>
                <a:ea typeface="Arial" charset="0"/>
                <a:cs typeface="Arial" panose="020B0604020202020204" pitchFamily="34" charset="0"/>
              </a:rPr>
              <a:t> y </a:t>
            </a:r>
            <a:r>
              <a:rPr lang="en-US" sz="2200" dirty="0" err="1" smtClean="0">
                <a:latin typeface="Arial" panose="020B0604020202020204" pitchFamily="34" charset="0"/>
                <a:ea typeface="Arial" charset="0"/>
                <a:cs typeface="Arial" panose="020B0604020202020204" pitchFamily="34" charset="0"/>
              </a:rPr>
              <a:t>tế</a:t>
            </a:r>
            <a:endParaRPr lang="vi-VN" sz="2200" dirty="0" smtClean="0">
              <a:latin typeface="Arial" panose="020B0604020202020204" pitchFamily="34" charset="0"/>
              <a:ea typeface="Arial" charset="0"/>
              <a:cs typeface="Arial" panose="020B0604020202020204" pitchFamily="34" charset="0"/>
            </a:endParaRPr>
          </a:p>
          <a:p>
            <a:pPr marL="342900" indent="-342900" algn="just">
              <a:buFont typeface="Arial" charset="0"/>
              <a:buChar char="•"/>
            </a:pPr>
            <a:r>
              <a:rPr lang="vi-VN" sz="2200" dirty="0" smtClean="0">
                <a:ea typeface="Arial" charset="0"/>
                <a:cs typeface="Times New Roman" panose="02020603050405020304" pitchFamily="18" charset="0"/>
              </a:rPr>
              <a:t>Tại Mỹ, sự </a:t>
            </a:r>
            <a:r>
              <a:rPr lang="en-US" sz="2200" dirty="0" err="1" smtClean="0">
                <a:latin typeface="Arial" panose="020B0604020202020204" pitchFamily="34" charset="0"/>
                <a:ea typeface="Arial" charset="0"/>
                <a:cs typeface="Arial" panose="020B0604020202020204" pitchFamily="34" charset="0"/>
              </a:rPr>
              <a:t>ưu</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việt</a:t>
            </a:r>
            <a:r>
              <a:rPr lang="vi-VN" sz="2200" dirty="0" smtClean="0">
                <a:latin typeface="Arial" panose="020B0604020202020204" pitchFamily="34" charset="0"/>
                <a:ea typeface="Arial" charset="0"/>
                <a:cs typeface="Arial" panose="020B0604020202020204" pitchFamily="34" charset="0"/>
              </a:rPr>
              <a:t> </a:t>
            </a:r>
            <a:r>
              <a:rPr lang="vi-VN" sz="2200" dirty="0" smtClean="0">
                <a:ea typeface="Arial" charset="0"/>
                <a:cs typeface="Times New Roman" panose="02020603050405020304" pitchFamily="18" charset="0"/>
              </a:rPr>
              <a:t>trong</a:t>
            </a:r>
            <a:r>
              <a:rPr lang="en-US" sz="2200" dirty="0" smtClean="0">
                <a:ea typeface="Arial" charset="0"/>
                <a:cs typeface="Times New Roman" panose="02020603050405020304" pitchFamily="18" charset="0"/>
              </a:rPr>
              <a:t> </a:t>
            </a:r>
            <a:r>
              <a:rPr lang="en-US" sz="2200" dirty="0" smtClean="0">
                <a:latin typeface="Arial" panose="020B0604020202020204" pitchFamily="34" charset="0"/>
                <a:ea typeface="Arial" charset="0"/>
                <a:cs typeface="Arial" panose="020B0604020202020204" pitchFamily="34" charset="0"/>
              </a:rPr>
              <a:t>y </a:t>
            </a:r>
            <a:r>
              <a:rPr lang="en-US" sz="2200" dirty="0" err="1" smtClean="0">
                <a:latin typeface="Arial" panose="020B0604020202020204" pitchFamily="34" charset="0"/>
                <a:ea typeface="Arial" charset="0"/>
                <a:cs typeface="Arial" panose="020B0604020202020204" pitchFamily="34" charset="0"/>
              </a:rPr>
              <a:t>tế</a:t>
            </a:r>
            <a:r>
              <a:rPr lang="en-US" sz="2200" dirty="0" smtClean="0">
                <a:latin typeface="Arial" panose="020B0604020202020204" pitchFamily="34" charset="0"/>
                <a:ea typeface="Arial" charset="0"/>
                <a:cs typeface="Arial" panose="020B0604020202020204" pitchFamily="34" charset="0"/>
              </a:rPr>
              <a:t> </a:t>
            </a:r>
            <a:r>
              <a:rPr lang="en-US" sz="2200" dirty="0" err="1" smtClean="0">
                <a:latin typeface="Arial" panose="020B0604020202020204" pitchFamily="34" charset="0"/>
                <a:ea typeface="Arial" charset="0"/>
                <a:cs typeface="Arial" panose="020B0604020202020204" pitchFamily="34" charset="0"/>
              </a:rPr>
              <a:t>và</a:t>
            </a:r>
            <a:r>
              <a:rPr lang="en-US" sz="2200" dirty="0" smtClean="0">
                <a:latin typeface="Arial" panose="020B0604020202020204" pitchFamily="34" charset="0"/>
                <a:ea typeface="Arial" charset="0"/>
                <a:cs typeface="Arial" panose="020B0604020202020204" pitchFamily="34" charset="0"/>
              </a:rPr>
              <a:t> chi </a:t>
            </a:r>
            <a:r>
              <a:rPr lang="en-US" sz="2200" dirty="0" err="1" smtClean="0">
                <a:latin typeface="Arial" panose="020B0604020202020204" pitchFamily="34" charset="0"/>
                <a:ea typeface="Arial" charset="0"/>
                <a:cs typeface="Arial" panose="020B0604020202020204" pitchFamily="34" charset="0"/>
              </a:rPr>
              <a:t>trả</a:t>
            </a:r>
            <a:r>
              <a:rPr lang="en-US" sz="2200" dirty="0" smtClean="0">
                <a:latin typeface="Arial" panose="020B0604020202020204" pitchFamily="34" charset="0"/>
                <a:ea typeface="Arial" charset="0"/>
                <a:cs typeface="Arial" panose="020B0604020202020204" pitchFamily="34" charset="0"/>
              </a:rPr>
              <a:t> </a:t>
            </a:r>
            <a:r>
              <a:rPr lang="vi-VN" sz="2200" dirty="0" smtClean="0">
                <a:ea typeface="Arial" charset="0"/>
                <a:cs typeface="Times New Roman" panose="02020603050405020304" pitchFamily="18" charset="0"/>
              </a:rPr>
              <a:t>cùng </a:t>
            </a:r>
            <a:r>
              <a:rPr lang="vi-VN" sz="2200" dirty="0" smtClean="0">
                <a:ea typeface="Arial" charset="0"/>
                <a:cs typeface="Times New Roman" panose="02020603050405020304" pitchFamily="18" charset="0"/>
              </a:rPr>
              <a:t>với </a:t>
            </a:r>
            <a:r>
              <a:rPr lang="en-US" sz="2200" dirty="0" smtClean="0">
                <a:ea typeface="Arial" charset="0"/>
                <a:cs typeface="Times New Roman" panose="02020603050405020304" pitchFamily="18" charset="0"/>
              </a:rPr>
              <a:t>k</a:t>
            </a:r>
            <a:r>
              <a:rPr lang="vi-VN" sz="2200" dirty="0" smtClean="0">
                <a:ea typeface="Arial" charset="0"/>
                <a:cs typeface="Times New Roman" panose="02020603050405020304" pitchFamily="18" charset="0"/>
              </a:rPr>
              <a:t>ết </a:t>
            </a:r>
            <a:r>
              <a:rPr lang="vi-VN" sz="2200" dirty="0" smtClean="0">
                <a:ea typeface="Arial" charset="0"/>
                <a:cs typeface="Times New Roman" panose="02020603050405020304" pitchFamily="18" charset="0"/>
              </a:rPr>
              <a:t>quả của người bệnh được xếp ngang hàng</a:t>
            </a:r>
            <a:endParaRPr lang="en-US" sz="2200" dirty="0" smtClean="0">
              <a:ea typeface="Arial" charset="0"/>
              <a:cs typeface="Times New Roman" panose="02020603050405020304" pitchFamily="18" charset="0"/>
            </a:endParaRPr>
          </a:p>
          <a:p>
            <a:pPr marL="342900" indent="-342900" algn="just">
              <a:buFont typeface="Arial" charset="0"/>
              <a:buChar char="•"/>
            </a:pPr>
            <a:r>
              <a:rPr lang="vi-VN" sz="2200" dirty="0" smtClean="0">
                <a:ea typeface="Arial" charset="0"/>
                <a:cs typeface="Times New Roman" panose="02020603050405020304" pitchFamily="18" charset="0"/>
              </a:rPr>
              <a:t>Doanh thu cao theo ACHE tại Mỹ là 20% trong năm 2013, cao nhất tính từ 1981.</a:t>
            </a:r>
            <a:endParaRPr lang="en-US" sz="2200" dirty="0">
              <a:ea typeface="Arial" charset="0"/>
              <a:cs typeface="Times New Roman" panose="02020603050405020304" pitchFamily="18" charset="0"/>
            </a:endParaRPr>
          </a:p>
          <a:p>
            <a:pPr marL="342900" indent="-342900" algn="just">
              <a:buFont typeface="Arial" charset="0"/>
              <a:buChar char="•"/>
            </a:pPr>
            <a:r>
              <a:rPr lang="vi-VN" sz="2200" dirty="0" smtClean="0">
                <a:ea typeface="Arial" charset="0"/>
                <a:cs typeface="Times New Roman" panose="02020603050405020304" pitchFamily="18" charset="0"/>
              </a:rPr>
              <a:t>Tại Mỹ, có ít nhất 65 chương trình kết hợp MBA vad MD</a:t>
            </a:r>
            <a:endParaRPr lang="en-US" sz="2200" dirty="0">
              <a:ea typeface="Arial" charset="0"/>
              <a:cs typeface="Times New Roman" panose="02020603050405020304" pitchFamily="18" charset="0"/>
            </a:endParaRPr>
          </a:p>
          <a:p>
            <a:pPr algn="just"/>
            <a:r>
              <a:rPr lang="en-US" sz="2200" dirty="0">
                <a:ea typeface="Arial" charset="0"/>
                <a:cs typeface="Times New Roman" panose="02020603050405020304" pitchFamily="18" charset="0"/>
              </a:rPr>
              <a:t> </a:t>
            </a:r>
          </a:p>
        </p:txBody>
      </p:sp>
    </p:spTree>
    <p:extLst>
      <p:ext uri="{BB962C8B-B14F-4D97-AF65-F5344CB8AC3E}">
        <p14:creationId xmlns:p14="http://schemas.microsoft.com/office/powerpoint/2010/main" val="1702793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216" y="266113"/>
            <a:ext cx="8180445" cy="461665"/>
          </a:xfrm>
          <a:prstGeom prst="rect">
            <a:avLst/>
          </a:prstGeom>
          <a:noFill/>
        </p:spPr>
        <p:txBody>
          <a:bodyPr wrap="none" rtlCol="0">
            <a:spAutoFit/>
          </a:bodyPr>
          <a:lstStyle/>
          <a:p>
            <a:r>
              <a:rPr lang="vi-VN" sz="2400" b="1" dirty="0" smtClean="0">
                <a:cs typeface="Times New Roman" panose="02020603050405020304" pitchFamily="18" charset="0"/>
              </a:rPr>
              <a:t>KHẢO SÁT</a:t>
            </a:r>
            <a:r>
              <a:rPr lang="en-US" sz="2400" b="1" dirty="0" smtClean="0">
                <a:cs typeface="Times New Roman" panose="02020603050405020304" pitchFamily="18" charset="0"/>
              </a:rPr>
              <a:t>:  </a:t>
            </a:r>
            <a:r>
              <a:rPr lang="vi-VN" sz="2400" b="1" dirty="0" smtClean="0">
                <a:cs typeface="Times New Roman" panose="02020603050405020304" pitchFamily="18" charset="0"/>
              </a:rPr>
              <a:t>CÁC BÁC SỸ LÀ LÃNH ĐẠO BỆNH VIỆN</a:t>
            </a:r>
            <a:r>
              <a:rPr lang="en-US" sz="2400" b="1" dirty="0" smtClean="0">
                <a:cs typeface="Times New Roman" panose="02020603050405020304" pitchFamily="18" charset="0"/>
              </a:rPr>
              <a:t>?  </a:t>
            </a:r>
            <a:endParaRPr lang="en-US" sz="2400" b="1" dirty="0">
              <a:cs typeface="Times New Roman" panose="02020603050405020304" pitchFamily="18" charset="0"/>
            </a:endParaRPr>
          </a:p>
        </p:txBody>
      </p:sp>
      <p:sp>
        <p:nvSpPr>
          <p:cNvPr id="3" name="TextBox 2"/>
          <p:cNvSpPr txBox="1"/>
          <p:nvPr/>
        </p:nvSpPr>
        <p:spPr>
          <a:xfrm>
            <a:off x="440870" y="1046720"/>
            <a:ext cx="8245929" cy="1569660"/>
          </a:xfrm>
          <a:prstGeom prst="rect">
            <a:avLst/>
          </a:prstGeom>
          <a:noFill/>
        </p:spPr>
        <p:txBody>
          <a:bodyPr wrap="square" rtlCol="0">
            <a:spAutoFit/>
          </a:bodyPr>
          <a:lstStyle/>
          <a:p>
            <a:pPr algn="ctr"/>
            <a:r>
              <a:rPr lang="en-US" sz="2400" b="1" dirty="0" err="1">
                <a:latin typeface="Arial" panose="020B0604020202020204" pitchFamily="34" charset="0"/>
                <a:cs typeface="Arial" panose="020B0604020202020204" pitchFamily="34" charset="0"/>
              </a:rPr>
              <a:t>Chương</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trình</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giảng</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dạy</a:t>
            </a:r>
            <a:r>
              <a:rPr lang="en-US" sz="2400" b="1" dirty="0">
                <a:latin typeface="Arial" panose="020B0604020202020204" pitchFamily="34" charset="0"/>
                <a:cs typeface="Arial" panose="020B0604020202020204" pitchFamily="34" charset="0"/>
              </a:rPr>
              <a:t> y </a:t>
            </a:r>
            <a:r>
              <a:rPr lang="en-US" sz="2400" b="1" dirty="0" err="1">
                <a:latin typeface="Arial" panose="020B0604020202020204" pitchFamily="34" charset="0"/>
                <a:cs typeface="Arial" panose="020B0604020202020204" pitchFamily="34" charset="0"/>
              </a:rPr>
              <a:t>tế</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không</a:t>
            </a:r>
            <a:r>
              <a:rPr lang="en-US" sz="2400" b="1" dirty="0">
                <a:latin typeface="Arial" panose="020B0604020202020204" pitchFamily="34" charset="0"/>
                <a:cs typeface="Arial" panose="020B0604020202020204" pitchFamily="34" charset="0"/>
              </a:rPr>
              <a:t> </a:t>
            </a:r>
            <a:r>
              <a:rPr lang="en-US" sz="2400" b="1" dirty="0" err="1" smtClean="0">
                <a:latin typeface="Arial" panose="020B0604020202020204" pitchFamily="34" charset="0"/>
                <a:cs typeface="Arial" panose="020B0604020202020204" pitchFamily="34" charset="0"/>
              </a:rPr>
              <a:t>đào</a:t>
            </a:r>
            <a:r>
              <a:rPr lang="en-US" sz="2400" b="1" dirty="0" smtClean="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tạo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để</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trở</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thành</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quản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lý</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tuy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nhiên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nhiều</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bác</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sĩ</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là</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những</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nhà</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lãnh</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đạo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tuyệt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vời</a:t>
            </a:r>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p:txBody>
      </p:sp>
      <p:sp>
        <p:nvSpPr>
          <p:cNvPr id="8" name="TextBox 7"/>
          <p:cNvSpPr txBox="1"/>
          <p:nvPr/>
        </p:nvSpPr>
        <p:spPr>
          <a:xfrm>
            <a:off x="129048" y="3172208"/>
            <a:ext cx="3749744" cy="1323439"/>
          </a:xfrm>
          <a:prstGeom prst="rect">
            <a:avLst/>
          </a:prstGeom>
          <a:noFill/>
        </p:spPr>
        <p:txBody>
          <a:bodyPr wrap="none" rtlCol="0">
            <a:spAutoFit/>
          </a:bodyPr>
          <a:lstStyle/>
          <a:p>
            <a:pPr lvl="0" algn="ctr"/>
            <a:r>
              <a:rPr lang="vi-VN" sz="1600" b="1" dirty="0" smtClean="0">
                <a:cs typeface="Times New Roman" panose="02020603050405020304" pitchFamily="18" charset="0"/>
              </a:rPr>
              <a:t>Trí tuệ sắc sảo</a:t>
            </a:r>
          </a:p>
          <a:p>
            <a:pPr lvl="0" algn="ctr"/>
            <a:r>
              <a:rPr lang="vi-VN" sz="1600" b="1" dirty="0" smtClean="0">
                <a:cs typeface="Times New Roman" panose="02020603050405020304" pitchFamily="18" charset="0"/>
              </a:rPr>
              <a:t>Hiểu biết công việc </a:t>
            </a:r>
            <a:r>
              <a:rPr lang="en-US" sz="1600" b="1" dirty="0" smtClean="0">
                <a:cs typeface="Times New Roman" panose="02020603050405020304" pitchFamily="18" charset="0"/>
              </a:rPr>
              <a:t>y </a:t>
            </a:r>
            <a:r>
              <a:rPr lang="en-US" sz="1600" b="1" dirty="0" err="1" smtClean="0">
                <a:latin typeface="Arial" panose="020B0604020202020204" pitchFamily="34" charset="0"/>
                <a:cs typeface="Arial" panose="020B0604020202020204" pitchFamily="34" charset="0"/>
              </a:rPr>
              <a:t>khoa</a:t>
            </a:r>
            <a:r>
              <a:rPr lang="vi-VN" sz="1600" b="1"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chính</a:t>
            </a:r>
            <a:r>
              <a:rPr lang="en-US" sz="1600" b="1" dirty="0" smtClean="0">
                <a:latin typeface="Arial" panose="020B0604020202020204" pitchFamily="34" charset="0"/>
                <a:cs typeface="Arial" panose="020B0604020202020204" pitchFamily="34" charset="0"/>
              </a:rPr>
              <a:t> </a:t>
            </a:r>
            <a:r>
              <a:rPr lang="en-US" sz="1600" b="1" dirty="0" err="1" smtClean="0">
                <a:latin typeface="Arial" panose="020B0604020202020204" pitchFamily="34" charset="0"/>
                <a:cs typeface="Arial" panose="020B0604020202020204" pitchFamily="34" charset="0"/>
              </a:rPr>
              <a:t>yếu</a:t>
            </a:r>
            <a:endParaRPr lang="en-US" sz="1600" b="1" dirty="0">
              <a:latin typeface="Arial" panose="020B0604020202020204" pitchFamily="34" charset="0"/>
              <a:cs typeface="Arial" panose="020B0604020202020204" pitchFamily="34" charset="0"/>
            </a:endParaRPr>
          </a:p>
          <a:p>
            <a:pPr lvl="0" algn="ctr"/>
            <a:r>
              <a:rPr lang="vi-VN" sz="1600" b="1" dirty="0" smtClean="0">
                <a:cs typeface="Times New Roman" panose="02020603050405020304" pitchFamily="18" charset="0"/>
              </a:rPr>
              <a:t>Kỹ năng giao tiếp</a:t>
            </a:r>
          </a:p>
          <a:p>
            <a:pPr lvl="0" algn="ctr"/>
            <a:r>
              <a:rPr lang="vi-VN" sz="1600" b="1" dirty="0" smtClean="0">
                <a:cs typeface="Times New Roman" panose="02020603050405020304" pitchFamily="18" charset="0"/>
              </a:rPr>
              <a:t>Thiếu kiên nhẫn với hiện trạng</a:t>
            </a:r>
          </a:p>
          <a:p>
            <a:pPr lvl="0" algn="ctr"/>
            <a:r>
              <a:rPr lang="vi-VN" sz="1600" b="1" dirty="0" smtClean="0">
                <a:cs typeface="Times New Roman" panose="02020603050405020304" pitchFamily="18" charset="0"/>
              </a:rPr>
              <a:t>Sự tin cậy </a:t>
            </a:r>
            <a:r>
              <a:rPr lang="en-US" sz="1600" b="1" dirty="0" err="1" smtClean="0">
                <a:latin typeface="Arial" panose="020B0604020202020204" pitchFamily="34" charset="0"/>
                <a:cs typeface="Arial" panose="020B0604020202020204" pitchFamily="34" charset="0"/>
              </a:rPr>
              <a:t>vào</a:t>
            </a:r>
            <a:r>
              <a:rPr lang="vi-VN" sz="1600" b="1" dirty="0" smtClean="0">
                <a:cs typeface="Times New Roman" panose="02020603050405020304" pitchFamily="18" charset="0"/>
              </a:rPr>
              <a:t> </a:t>
            </a:r>
            <a:r>
              <a:rPr lang="vi-VN" sz="1600" b="1" dirty="0" smtClean="0">
                <a:cs typeface="Times New Roman" panose="02020603050405020304" pitchFamily="18" charset="0"/>
              </a:rPr>
              <a:t>bác sỹ</a:t>
            </a:r>
            <a:endParaRPr lang="en-US" sz="1600" b="1" dirty="0">
              <a:cs typeface="Times New Roman" panose="02020603050405020304" pitchFamily="18" charset="0"/>
            </a:endParaRPr>
          </a:p>
        </p:txBody>
      </p:sp>
      <p:sp>
        <p:nvSpPr>
          <p:cNvPr id="9" name="TextBox 8"/>
          <p:cNvSpPr txBox="1"/>
          <p:nvPr/>
        </p:nvSpPr>
        <p:spPr>
          <a:xfrm>
            <a:off x="4392386" y="3172208"/>
            <a:ext cx="4539343" cy="1569660"/>
          </a:xfrm>
          <a:prstGeom prst="rect">
            <a:avLst/>
          </a:prstGeom>
          <a:noFill/>
        </p:spPr>
        <p:txBody>
          <a:bodyPr wrap="square" rtlCol="0">
            <a:spAutoFit/>
          </a:bodyPr>
          <a:lstStyle/>
          <a:p>
            <a:pPr lvl="0" algn="ctr"/>
            <a:r>
              <a:rPr lang="vi-VN" sz="1600" b="1" dirty="0" smtClean="0">
                <a:ea typeface="Arial" charset="0"/>
                <a:cs typeface="Times New Roman" panose="02020603050405020304" pitchFamily="18" charset="0"/>
              </a:rPr>
              <a:t>Khuynh hướng quy chụp trách nhiệm cho tập thể</a:t>
            </a:r>
            <a:endParaRPr lang="en-US" sz="1600" b="1" dirty="0">
              <a:ea typeface="Arial" charset="0"/>
              <a:cs typeface="Times New Roman" panose="02020603050405020304" pitchFamily="18" charset="0"/>
            </a:endParaRPr>
          </a:p>
          <a:p>
            <a:pPr lvl="0" algn="ctr"/>
            <a:r>
              <a:rPr lang="vi-VN" sz="1600" b="1" dirty="0" smtClean="0">
                <a:ea typeface="Arial" charset="0"/>
                <a:cs typeface="Times New Roman" panose="02020603050405020304" pitchFamily="18" charset="0"/>
              </a:rPr>
              <a:t>Cô lập trí tuệ</a:t>
            </a:r>
          </a:p>
          <a:p>
            <a:pPr lvl="0" algn="ctr"/>
            <a:r>
              <a:rPr lang="en-US" sz="1600" b="1" dirty="0" err="1" smtClean="0">
                <a:latin typeface="Arial" panose="020B0604020202020204" pitchFamily="34" charset="0"/>
                <a:ea typeface="Arial" charset="0"/>
                <a:cs typeface="Arial" panose="020B0604020202020204" pitchFamily="34" charset="0"/>
              </a:rPr>
              <a:t>Đưa</a:t>
            </a:r>
            <a:r>
              <a:rPr lang="en-US" sz="1600" b="1" dirty="0" smtClean="0">
                <a:latin typeface="Arial" panose="020B0604020202020204" pitchFamily="34" charset="0"/>
                <a:ea typeface="Arial" charset="0"/>
                <a:cs typeface="Arial" panose="020B0604020202020204" pitchFamily="34" charset="0"/>
              </a:rPr>
              <a:t> </a:t>
            </a:r>
            <a:r>
              <a:rPr lang="en-US" sz="1600" b="1" dirty="0" err="1" smtClean="0">
                <a:latin typeface="Arial" panose="020B0604020202020204" pitchFamily="34" charset="0"/>
                <a:ea typeface="Arial" charset="0"/>
                <a:cs typeface="Arial" panose="020B0604020202020204" pitchFamily="34" charset="0"/>
              </a:rPr>
              <a:t>ra</a:t>
            </a:r>
            <a:r>
              <a:rPr lang="en-US" sz="1600" b="1" dirty="0" smtClean="0">
                <a:latin typeface="Arial" panose="020B0604020202020204" pitchFamily="34" charset="0"/>
                <a:ea typeface="Arial" charset="0"/>
                <a:cs typeface="Arial" panose="020B0604020202020204" pitchFamily="34" charset="0"/>
              </a:rPr>
              <a:t> </a:t>
            </a:r>
            <a:r>
              <a:rPr lang="en-US" sz="1600" b="1" dirty="0" err="1" smtClean="0">
                <a:latin typeface="Arial" panose="020B0604020202020204" pitchFamily="34" charset="0"/>
                <a:ea typeface="Arial" charset="0"/>
                <a:cs typeface="Arial" panose="020B0604020202020204" pitchFamily="34" charset="0"/>
              </a:rPr>
              <a:t>các</a:t>
            </a:r>
            <a:r>
              <a:rPr lang="en-US" sz="1600" b="1" dirty="0" smtClean="0">
                <a:latin typeface="Arial" panose="020B0604020202020204" pitchFamily="34" charset="0"/>
                <a:ea typeface="Arial" charset="0"/>
                <a:cs typeface="Arial" panose="020B0604020202020204" pitchFamily="34" charset="0"/>
              </a:rPr>
              <a:t> </a:t>
            </a:r>
            <a:r>
              <a:rPr lang="en-US" sz="1600" b="1" dirty="0" err="1" smtClean="0">
                <a:latin typeface="Arial" panose="020B0604020202020204" pitchFamily="34" charset="0"/>
                <a:ea typeface="Arial" charset="0"/>
                <a:cs typeface="Arial" panose="020B0604020202020204" pitchFamily="34" charset="0"/>
              </a:rPr>
              <a:t>quyết</a:t>
            </a:r>
            <a:r>
              <a:rPr lang="en-US" sz="1600" b="1" dirty="0" smtClean="0">
                <a:latin typeface="Arial" panose="020B0604020202020204" pitchFamily="34" charset="0"/>
                <a:ea typeface="Arial" charset="0"/>
                <a:cs typeface="Arial" panose="020B0604020202020204" pitchFamily="34" charset="0"/>
              </a:rPr>
              <a:t> </a:t>
            </a:r>
            <a:r>
              <a:rPr lang="en-US" sz="1600" b="1" dirty="0" err="1" smtClean="0">
                <a:latin typeface="Arial" panose="020B0604020202020204" pitchFamily="34" charset="0"/>
                <a:ea typeface="Arial" charset="0"/>
                <a:cs typeface="Arial" panose="020B0604020202020204" pitchFamily="34" charset="0"/>
              </a:rPr>
              <a:t>định</a:t>
            </a:r>
            <a:r>
              <a:rPr lang="en-US" sz="1600" b="1" dirty="0" smtClean="0">
                <a:latin typeface="Arial" panose="020B0604020202020204" pitchFamily="34" charset="0"/>
                <a:ea typeface="Arial" charset="0"/>
                <a:cs typeface="Arial" panose="020B0604020202020204" pitchFamily="34" charset="0"/>
              </a:rPr>
              <a:t> </a:t>
            </a:r>
            <a:r>
              <a:rPr lang="en-US" sz="1600" b="1" dirty="0" err="1" smtClean="0">
                <a:latin typeface="Arial" panose="020B0604020202020204" pitchFamily="34" charset="0"/>
                <a:ea typeface="Arial" charset="0"/>
                <a:cs typeface="Arial" panose="020B0604020202020204" pitchFamily="34" charset="0"/>
              </a:rPr>
              <a:t>cho</a:t>
            </a:r>
            <a:r>
              <a:rPr lang="en-US" sz="1600" b="1" dirty="0" smtClean="0">
                <a:latin typeface="Arial" panose="020B0604020202020204" pitchFamily="34" charset="0"/>
                <a:ea typeface="Arial" charset="0"/>
                <a:cs typeface="Arial" panose="020B0604020202020204" pitchFamily="34" charset="0"/>
              </a:rPr>
              <a:t> 1 </a:t>
            </a:r>
            <a:r>
              <a:rPr lang="en-US" sz="1600" b="1" dirty="0" err="1" smtClean="0">
                <a:latin typeface="Arial" panose="020B0604020202020204" pitchFamily="34" charset="0"/>
                <a:ea typeface="Arial" charset="0"/>
                <a:cs typeface="Arial" panose="020B0604020202020204" pitchFamily="34" charset="0"/>
              </a:rPr>
              <a:t>bệnh</a:t>
            </a:r>
            <a:r>
              <a:rPr lang="en-US" sz="1600" b="1" dirty="0" smtClean="0">
                <a:latin typeface="Arial" panose="020B0604020202020204" pitchFamily="34" charset="0"/>
                <a:ea typeface="Arial" charset="0"/>
                <a:cs typeface="Arial" panose="020B0604020202020204" pitchFamily="34" charset="0"/>
              </a:rPr>
              <a:t> </a:t>
            </a:r>
            <a:r>
              <a:rPr lang="en-US" sz="1600" b="1" dirty="0" err="1" smtClean="0">
                <a:latin typeface="Arial" panose="020B0604020202020204" pitchFamily="34" charset="0"/>
                <a:ea typeface="Arial" charset="0"/>
                <a:cs typeface="Arial" panose="020B0604020202020204" pitchFamily="34" charset="0"/>
              </a:rPr>
              <a:t>nhân</a:t>
            </a:r>
            <a:r>
              <a:rPr lang="en-US" sz="1600" b="1" dirty="0" smtClean="0">
                <a:latin typeface="Arial" panose="020B0604020202020204" pitchFamily="34" charset="0"/>
                <a:ea typeface="Arial" charset="0"/>
                <a:cs typeface="Arial" panose="020B0604020202020204" pitchFamily="34" charset="0"/>
              </a:rPr>
              <a:t> </a:t>
            </a:r>
            <a:r>
              <a:rPr lang="en-US" sz="1600" b="1" dirty="0" err="1" smtClean="0">
                <a:latin typeface="Arial" panose="020B0604020202020204" pitchFamily="34" charset="0"/>
                <a:ea typeface="Arial" charset="0"/>
                <a:cs typeface="Arial" panose="020B0604020202020204" pitchFamily="34" charset="0"/>
              </a:rPr>
              <a:t>cùng</a:t>
            </a:r>
            <a:r>
              <a:rPr lang="en-US" sz="1600" b="1" dirty="0" smtClean="0">
                <a:latin typeface="Arial" panose="020B0604020202020204" pitchFamily="34" charset="0"/>
                <a:ea typeface="Arial" charset="0"/>
                <a:cs typeface="Arial" panose="020B0604020202020204" pitchFamily="34" charset="0"/>
              </a:rPr>
              <a:t> </a:t>
            </a:r>
            <a:r>
              <a:rPr lang="en-US" sz="1600" b="1" dirty="0" err="1" smtClean="0">
                <a:latin typeface="Arial" panose="020B0604020202020204" pitchFamily="34" charset="0"/>
                <a:ea typeface="Arial" charset="0"/>
                <a:cs typeface="Arial" panose="020B0604020202020204" pitchFamily="34" charset="0"/>
              </a:rPr>
              <a:t>lúc</a:t>
            </a:r>
            <a:endParaRPr lang="en-US" sz="1600" b="1" dirty="0">
              <a:latin typeface="Arial" panose="020B0604020202020204" pitchFamily="34" charset="0"/>
              <a:ea typeface="Arial" charset="0"/>
              <a:cs typeface="Arial" panose="020B0604020202020204" pitchFamily="34" charset="0"/>
            </a:endParaRPr>
          </a:p>
          <a:p>
            <a:pPr algn="ctr"/>
            <a:endParaRPr lang="en-US" sz="1600" b="1" dirty="0">
              <a:ea typeface="Arial" charset="0"/>
              <a:cs typeface="Times New Roman" panose="02020603050405020304" pitchFamily="18" charset="0"/>
            </a:endParaRPr>
          </a:p>
        </p:txBody>
      </p:sp>
      <p:sp>
        <p:nvSpPr>
          <p:cNvPr id="15" name="Minus 14"/>
          <p:cNvSpPr/>
          <p:nvPr/>
        </p:nvSpPr>
        <p:spPr>
          <a:xfrm>
            <a:off x="6401837" y="2319208"/>
            <a:ext cx="847009" cy="305427"/>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Times New Roman" panose="02020603050405020304" pitchFamily="18" charset="0"/>
            </a:endParaRPr>
          </a:p>
        </p:txBody>
      </p:sp>
      <p:sp>
        <p:nvSpPr>
          <p:cNvPr id="17" name="Cross 16"/>
          <p:cNvSpPr/>
          <p:nvPr/>
        </p:nvSpPr>
        <p:spPr>
          <a:xfrm>
            <a:off x="1614817" y="2226455"/>
            <a:ext cx="669472" cy="652592"/>
          </a:xfrm>
          <a:prstGeom prst="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cs typeface="Times New Roman" panose="02020603050405020304" pitchFamily="18" charset="0"/>
            </a:endParaRPr>
          </a:p>
        </p:txBody>
      </p:sp>
    </p:spTree>
    <p:extLst>
      <p:ext uri="{BB962C8B-B14F-4D97-AF65-F5344CB8AC3E}">
        <p14:creationId xmlns:p14="http://schemas.microsoft.com/office/powerpoint/2010/main" val="205369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95677"/>
            <a:ext cx="9143999" cy="461665"/>
          </a:xfrm>
          <a:prstGeom prst="rect">
            <a:avLst/>
          </a:prstGeom>
          <a:noFill/>
        </p:spPr>
        <p:txBody>
          <a:bodyPr wrap="square" rtlCol="0">
            <a:spAutoFit/>
          </a:bodyPr>
          <a:lstStyle/>
          <a:p>
            <a:pPr algn="ctr"/>
            <a:r>
              <a:rPr lang="vi-VN" sz="2400" b="1" smtClean="0">
                <a:cs typeface="Times New Roman" panose="02020603050405020304" pitchFamily="18" charset="0"/>
              </a:rPr>
              <a:t>LÃNH </a:t>
            </a:r>
            <a:r>
              <a:rPr lang="vi-VN" sz="2400" b="1" dirty="0" smtClean="0">
                <a:cs typeface="Times New Roman" panose="02020603050405020304" pitchFamily="18" charset="0"/>
              </a:rPr>
              <a:t>ĐẠO VÀ QUẢN LÝ TẠI BV CÔNG VÀ TƯ</a:t>
            </a:r>
            <a:endParaRPr lang="en-US" sz="2400" b="1" dirty="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2422749654"/>
              </p:ext>
            </p:extLst>
          </p:nvPr>
        </p:nvGraphicFramePr>
        <p:xfrm>
          <a:off x="-1" y="979716"/>
          <a:ext cx="9144000" cy="5275097"/>
        </p:xfrm>
        <a:graphic>
          <a:graphicData uri="http://schemas.openxmlformats.org/drawingml/2006/table">
            <a:tbl>
              <a:tblPr firstRow="1" bandRow="1">
                <a:tableStyleId>{5C22544A-7EE6-4342-B048-85BDC9FD1C3A}</a:tableStyleId>
              </a:tblPr>
              <a:tblGrid>
                <a:gridCol w="4572000"/>
                <a:gridCol w="4572000"/>
              </a:tblGrid>
              <a:tr h="930971">
                <a:tc>
                  <a:txBody>
                    <a:bodyPr/>
                    <a:lstStyle/>
                    <a:p>
                      <a:pPr algn="ctr"/>
                      <a:endParaRPr lang="en-US" dirty="0" smtClean="0">
                        <a:latin typeface="+mn-lt"/>
                        <a:cs typeface="Times New Roman" panose="02020603050405020304" pitchFamily="18" charset="0"/>
                      </a:endParaRPr>
                    </a:p>
                    <a:p>
                      <a:pPr algn="ctr"/>
                      <a:r>
                        <a:rPr lang="vi-VN" dirty="0" smtClean="0">
                          <a:latin typeface="+mn-lt"/>
                          <a:cs typeface="Times New Roman" panose="02020603050405020304" pitchFamily="18" charset="0"/>
                        </a:rPr>
                        <a:t>BỆNH </a:t>
                      </a:r>
                      <a:r>
                        <a:rPr lang="vi-VN" dirty="0" smtClean="0">
                          <a:latin typeface="+mn-lt"/>
                          <a:cs typeface="Times New Roman" panose="02020603050405020304" pitchFamily="18" charset="0"/>
                        </a:rPr>
                        <a:t>VIỆN CÔNG</a:t>
                      </a:r>
                      <a:endParaRPr lang="en-US" dirty="0">
                        <a:latin typeface="+mn-lt"/>
                        <a:cs typeface="Times New Roman" panose="02020603050405020304" pitchFamily="18" charset="0"/>
                      </a:endParaRPr>
                    </a:p>
                  </a:txBody>
                  <a:tcPr/>
                </a:tc>
                <a:tc>
                  <a:txBody>
                    <a:bodyPr/>
                    <a:lstStyle/>
                    <a:p>
                      <a:pPr algn="ctr"/>
                      <a:endParaRPr lang="en-US" dirty="0" smtClean="0">
                        <a:latin typeface="+mn-lt"/>
                        <a:cs typeface="Times New Roman" panose="02020603050405020304" pitchFamily="18" charset="0"/>
                      </a:endParaRPr>
                    </a:p>
                    <a:p>
                      <a:pPr algn="ctr"/>
                      <a:r>
                        <a:rPr lang="vi-VN" dirty="0" smtClean="0">
                          <a:latin typeface="+mn-lt"/>
                          <a:cs typeface="Times New Roman" panose="02020603050405020304" pitchFamily="18" charset="0"/>
                        </a:rPr>
                        <a:t>BỆNH </a:t>
                      </a:r>
                      <a:r>
                        <a:rPr lang="vi-VN" dirty="0" smtClean="0">
                          <a:latin typeface="+mn-lt"/>
                          <a:cs typeface="Times New Roman" panose="02020603050405020304" pitchFamily="18" charset="0"/>
                        </a:rPr>
                        <a:t>VIỆN TƯ</a:t>
                      </a:r>
                      <a:endParaRPr lang="en-US" dirty="0">
                        <a:latin typeface="+mn-lt"/>
                        <a:cs typeface="Times New Roman" panose="02020603050405020304" pitchFamily="18" charset="0"/>
                      </a:endParaRPr>
                    </a:p>
                  </a:txBody>
                  <a:tcPr/>
                </a:tc>
              </a:tr>
              <a:tr h="865052">
                <a:tc>
                  <a:txBody>
                    <a:bodyPr/>
                    <a:lstStyle/>
                    <a:p>
                      <a:endParaRPr lang="en-US" dirty="0" smtClean="0">
                        <a:latin typeface="+mn-lt"/>
                        <a:cs typeface="Times New Roman" panose="02020603050405020304" pitchFamily="18" charset="0"/>
                      </a:endParaRPr>
                    </a:p>
                    <a:p>
                      <a:r>
                        <a:rPr lang="vi-VN" dirty="0" smtClean="0">
                          <a:latin typeface="+mn-lt"/>
                          <a:cs typeface="Times New Roman" panose="02020603050405020304" pitchFamily="18" charset="0"/>
                        </a:rPr>
                        <a:t>Dựa </a:t>
                      </a:r>
                      <a:r>
                        <a:rPr lang="vi-VN" dirty="0" smtClean="0">
                          <a:latin typeface="+mn-lt"/>
                          <a:cs typeface="Times New Roman" panose="02020603050405020304" pitchFamily="18" charset="0"/>
                        </a:rPr>
                        <a:t>trên chi phí</a:t>
                      </a:r>
                      <a:endParaRPr lang="en-US" dirty="0">
                        <a:latin typeface="+mn-lt"/>
                        <a:cs typeface="Times New Roman" panose="02020603050405020304" pitchFamily="18" charset="0"/>
                      </a:endParaRPr>
                    </a:p>
                  </a:txBody>
                  <a:tcPr/>
                </a:tc>
                <a:tc>
                  <a:txBody>
                    <a:bodyPr/>
                    <a:lstStyle/>
                    <a:p>
                      <a:endParaRPr lang="en-US" dirty="0" smtClean="0">
                        <a:latin typeface="+mn-lt"/>
                        <a:cs typeface="Times New Roman" panose="02020603050405020304" pitchFamily="18" charset="0"/>
                      </a:endParaRPr>
                    </a:p>
                    <a:p>
                      <a:r>
                        <a:rPr lang="vi-VN" dirty="0" smtClean="0">
                          <a:latin typeface="+mn-lt"/>
                          <a:cs typeface="Times New Roman" panose="02020603050405020304" pitchFamily="18" charset="0"/>
                        </a:rPr>
                        <a:t>Dựa </a:t>
                      </a:r>
                      <a:r>
                        <a:rPr lang="vi-VN" dirty="0" smtClean="0">
                          <a:latin typeface="+mn-lt"/>
                          <a:cs typeface="Times New Roman" panose="02020603050405020304" pitchFamily="18" charset="0"/>
                        </a:rPr>
                        <a:t>trên doanh thu</a:t>
                      </a:r>
                      <a:endParaRPr lang="en-US" dirty="0">
                        <a:latin typeface="+mn-lt"/>
                        <a:cs typeface="Times New Roman" panose="02020603050405020304" pitchFamily="18" charset="0"/>
                      </a:endParaRPr>
                    </a:p>
                  </a:txBody>
                  <a:tcPr/>
                </a:tc>
              </a:tr>
              <a:tr h="834570">
                <a:tc>
                  <a:txBody>
                    <a:bodyPr/>
                    <a:lstStyle/>
                    <a:p>
                      <a:endParaRPr lang="en-US" dirty="0" smtClean="0">
                        <a:latin typeface="+mn-lt"/>
                        <a:cs typeface="Times New Roman" panose="02020603050405020304" pitchFamily="18" charset="0"/>
                      </a:endParaRPr>
                    </a:p>
                    <a:p>
                      <a:r>
                        <a:rPr lang="vi-VN" dirty="0" smtClean="0">
                          <a:latin typeface="+mn-lt"/>
                          <a:cs typeface="Times New Roman" panose="02020603050405020304" pitchFamily="18" charset="0"/>
                        </a:rPr>
                        <a:t>Danh </a:t>
                      </a:r>
                      <a:r>
                        <a:rPr lang="vi-VN" dirty="0" smtClean="0">
                          <a:latin typeface="+mn-lt"/>
                          <a:cs typeface="Times New Roman" panose="02020603050405020304" pitchFamily="18" charset="0"/>
                        </a:rPr>
                        <a:t>tiếng và chuyên môn của </a:t>
                      </a:r>
                      <a:r>
                        <a:rPr lang="en-US" dirty="0" smtClean="0">
                          <a:latin typeface="+mn-lt"/>
                          <a:cs typeface="Times New Roman" panose="02020603050405020304" pitchFamily="18" charset="0"/>
                        </a:rPr>
                        <a:t>b</a:t>
                      </a:r>
                      <a:r>
                        <a:rPr lang="vi-VN" dirty="0" smtClean="0">
                          <a:latin typeface="+mn-lt"/>
                          <a:cs typeface="Times New Roman" panose="02020603050405020304" pitchFamily="18" charset="0"/>
                        </a:rPr>
                        <a:t>ác </a:t>
                      </a:r>
                      <a:r>
                        <a:rPr lang="vi-VN" dirty="0" smtClean="0">
                          <a:latin typeface="+mn-lt"/>
                          <a:cs typeface="Times New Roman" panose="02020603050405020304" pitchFamily="18" charset="0"/>
                        </a:rPr>
                        <a:t>sỹ</a:t>
                      </a:r>
                      <a:endParaRPr lang="en-US" dirty="0">
                        <a:latin typeface="+mn-lt"/>
                        <a:cs typeface="Times New Roman" panose="02020603050405020304" pitchFamily="18" charset="0"/>
                      </a:endParaRPr>
                    </a:p>
                  </a:txBody>
                  <a:tcPr/>
                </a:tc>
                <a:tc>
                  <a:txBody>
                    <a:bodyPr/>
                    <a:lstStyle/>
                    <a:p>
                      <a:endParaRPr lang="en-US" baseline="0" dirty="0" smtClean="0">
                        <a:latin typeface="+mn-lt"/>
                        <a:cs typeface="Times New Roman" panose="02020603050405020304" pitchFamily="18" charset="0"/>
                      </a:endParaRPr>
                    </a:p>
                    <a:p>
                      <a:r>
                        <a:rPr lang="vi-VN" baseline="0" dirty="0" smtClean="0">
                          <a:latin typeface="+mn-lt"/>
                          <a:cs typeface="Times New Roman" panose="02020603050405020304" pitchFamily="18" charset="0"/>
                        </a:rPr>
                        <a:t>Danh </a:t>
                      </a:r>
                      <a:r>
                        <a:rPr lang="vi-VN" baseline="0" dirty="0" smtClean="0">
                          <a:latin typeface="+mn-lt"/>
                          <a:cs typeface="Times New Roman" panose="02020603050405020304" pitchFamily="18" charset="0"/>
                        </a:rPr>
                        <a:t>tiếng của </a:t>
                      </a:r>
                      <a:r>
                        <a:rPr lang="en-US" baseline="0" dirty="0" smtClean="0">
                          <a:latin typeface="+mn-lt"/>
                          <a:cs typeface="Times New Roman" panose="02020603050405020304" pitchFamily="18" charset="0"/>
                        </a:rPr>
                        <a:t>b</a:t>
                      </a:r>
                      <a:r>
                        <a:rPr lang="vi-VN" baseline="0" dirty="0" smtClean="0">
                          <a:latin typeface="+mn-lt"/>
                          <a:cs typeface="Times New Roman" panose="02020603050405020304" pitchFamily="18" charset="0"/>
                        </a:rPr>
                        <a:t>ác </a:t>
                      </a:r>
                      <a:r>
                        <a:rPr lang="vi-VN" baseline="0" dirty="0" smtClean="0">
                          <a:latin typeface="+mn-lt"/>
                          <a:cs typeface="Times New Roman" panose="02020603050405020304" pitchFamily="18" charset="0"/>
                        </a:rPr>
                        <a:t>sỹ và dịch vụ</a:t>
                      </a:r>
                      <a:endParaRPr lang="en-US" dirty="0">
                        <a:latin typeface="+mn-lt"/>
                        <a:cs typeface="Times New Roman" panose="02020603050405020304" pitchFamily="18" charset="0"/>
                      </a:endParaRPr>
                    </a:p>
                  </a:txBody>
                  <a:tcPr/>
                </a:tc>
              </a:tr>
              <a:tr h="865052">
                <a:tc>
                  <a:txBody>
                    <a:bodyPr/>
                    <a:lstStyle/>
                    <a:p>
                      <a:endParaRPr lang="en-US" dirty="0" smtClean="0">
                        <a:latin typeface="+mn-lt"/>
                        <a:cs typeface="Times New Roman" panose="02020603050405020304" pitchFamily="18" charset="0"/>
                      </a:endParaRPr>
                    </a:p>
                    <a:p>
                      <a:r>
                        <a:rPr lang="vi-VN" dirty="0" smtClean="0">
                          <a:latin typeface="+mn-lt"/>
                          <a:cs typeface="Times New Roman" panose="02020603050405020304" pitchFamily="18" charset="0"/>
                        </a:rPr>
                        <a:t>Khối </a:t>
                      </a:r>
                      <a:r>
                        <a:rPr lang="vi-VN" dirty="0" smtClean="0">
                          <a:latin typeface="+mn-lt"/>
                          <a:cs typeface="Times New Roman" panose="02020603050405020304" pitchFamily="18" charset="0"/>
                        </a:rPr>
                        <a:t>lượng lớn</a:t>
                      </a:r>
                      <a:endParaRPr lang="en-US" dirty="0" smtClean="0">
                        <a:latin typeface="+mn-lt"/>
                        <a:cs typeface="Times New Roman" panose="02020603050405020304" pitchFamily="18" charset="0"/>
                      </a:endParaRPr>
                    </a:p>
                  </a:txBody>
                  <a:tcPr/>
                </a:tc>
                <a:tc>
                  <a:txBody>
                    <a:bodyPr/>
                    <a:lstStyle/>
                    <a:p>
                      <a:endParaRPr lang="en-US" baseline="0" dirty="0" smtClean="0">
                        <a:latin typeface="+mn-lt"/>
                        <a:cs typeface="Times New Roman" panose="02020603050405020304" pitchFamily="18" charset="0"/>
                      </a:endParaRPr>
                    </a:p>
                    <a:p>
                      <a:r>
                        <a:rPr lang="vi-VN" baseline="0" dirty="0" smtClean="0">
                          <a:latin typeface="+mn-lt"/>
                          <a:cs typeface="Times New Roman" panose="02020603050405020304" pitchFamily="18" charset="0"/>
                        </a:rPr>
                        <a:t>Khối </a:t>
                      </a:r>
                      <a:r>
                        <a:rPr lang="vi-VN" baseline="0" dirty="0" smtClean="0">
                          <a:latin typeface="+mn-lt"/>
                          <a:cs typeface="Times New Roman" panose="02020603050405020304" pitchFamily="18" charset="0"/>
                        </a:rPr>
                        <a:t>lượng thay đổi; yêu cầu quảng bá và tiếp thị</a:t>
                      </a:r>
                      <a:endParaRPr lang="en-US" dirty="0">
                        <a:latin typeface="+mn-lt"/>
                        <a:cs typeface="Times New Roman" panose="02020603050405020304" pitchFamily="18" charset="0"/>
                      </a:endParaRPr>
                    </a:p>
                  </a:txBody>
                  <a:tcPr/>
                </a:tc>
              </a:tr>
              <a:tr h="865052">
                <a:tc>
                  <a:txBody>
                    <a:bodyPr/>
                    <a:lstStyle/>
                    <a:p>
                      <a:endParaRPr lang="en-US" dirty="0" smtClean="0">
                        <a:latin typeface="+mn-lt"/>
                        <a:cs typeface="Times New Roman" panose="02020603050405020304" pitchFamily="18" charset="0"/>
                      </a:endParaRPr>
                    </a:p>
                    <a:p>
                      <a:r>
                        <a:rPr lang="vi-VN" dirty="0" smtClean="0">
                          <a:latin typeface="+mn-lt"/>
                          <a:cs typeface="Times New Roman" panose="02020603050405020304" pitchFamily="18" charset="0"/>
                        </a:rPr>
                        <a:t>Không </a:t>
                      </a:r>
                      <a:r>
                        <a:rPr lang="vi-VN" dirty="0" smtClean="0">
                          <a:latin typeface="+mn-lt"/>
                          <a:cs typeface="Times New Roman" panose="02020603050405020304" pitchFamily="18" charset="0"/>
                        </a:rPr>
                        <a:t>đủ công suất</a:t>
                      </a:r>
                      <a:endParaRPr lang="en-US" dirty="0">
                        <a:latin typeface="+mn-lt"/>
                        <a:cs typeface="Times New Roman" panose="02020603050405020304" pitchFamily="18" charset="0"/>
                      </a:endParaRPr>
                    </a:p>
                  </a:txBody>
                  <a:tcPr/>
                </a:tc>
                <a:tc>
                  <a:txBody>
                    <a:bodyPr/>
                    <a:lstStyle/>
                    <a:p>
                      <a:endParaRPr lang="en-US" dirty="0" smtClean="0">
                        <a:latin typeface="+mn-lt"/>
                        <a:cs typeface="Times New Roman" panose="02020603050405020304" pitchFamily="18" charset="0"/>
                      </a:endParaRPr>
                    </a:p>
                    <a:p>
                      <a:r>
                        <a:rPr lang="vi-VN" dirty="0" smtClean="0">
                          <a:latin typeface="+mn-lt"/>
                          <a:cs typeface="Times New Roman" panose="02020603050405020304" pitchFamily="18" charset="0"/>
                        </a:rPr>
                        <a:t>Cần </a:t>
                      </a:r>
                      <a:r>
                        <a:rPr lang="vi-VN" dirty="0" smtClean="0">
                          <a:latin typeface="+mn-lt"/>
                          <a:cs typeface="Times New Roman" panose="02020603050405020304" pitchFamily="18" charset="0"/>
                        </a:rPr>
                        <a:t>lấp đầy để đủ công suất</a:t>
                      </a:r>
                      <a:endParaRPr lang="en-US" dirty="0">
                        <a:latin typeface="+mn-lt"/>
                        <a:cs typeface="Times New Roman" panose="02020603050405020304" pitchFamily="18" charset="0"/>
                      </a:endParaRPr>
                    </a:p>
                  </a:txBody>
                  <a:tcPr/>
                </a:tc>
              </a:tr>
              <a:tr h="865052">
                <a:tc>
                  <a:txBody>
                    <a:bodyPr/>
                    <a:lstStyle/>
                    <a:p>
                      <a:endParaRPr lang="en-US" dirty="0" smtClean="0">
                        <a:latin typeface="+mn-lt"/>
                        <a:cs typeface="Times New Roman" panose="02020603050405020304" pitchFamily="18" charset="0"/>
                      </a:endParaRPr>
                    </a:p>
                    <a:p>
                      <a:r>
                        <a:rPr lang="vi-VN" dirty="0" smtClean="0">
                          <a:latin typeface="+mn-lt"/>
                          <a:cs typeface="Times New Roman" panose="02020603050405020304" pitchFamily="18" charset="0"/>
                        </a:rPr>
                        <a:t>Quy </a:t>
                      </a:r>
                      <a:r>
                        <a:rPr lang="vi-VN" dirty="0" smtClean="0">
                          <a:latin typeface="+mn-lt"/>
                          <a:cs typeface="Times New Roman" panose="02020603050405020304" pitchFamily="18" charset="0"/>
                        </a:rPr>
                        <a:t>định</a:t>
                      </a:r>
                      <a:endParaRPr lang="en-US" dirty="0">
                        <a:latin typeface="+mn-lt"/>
                        <a:cs typeface="Times New Roman" panose="02020603050405020304" pitchFamily="18" charset="0"/>
                      </a:endParaRPr>
                    </a:p>
                  </a:txBody>
                  <a:tcPr/>
                </a:tc>
                <a:tc>
                  <a:txBody>
                    <a:bodyPr/>
                    <a:lstStyle/>
                    <a:p>
                      <a:endParaRPr lang="en-US" baseline="0" dirty="0" smtClean="0">
                        <a:latin typeface="+mn-lt"/>
                        <a:cs typeface="Times New Roman" panose="02020603050405020304" pitchFamily="18" charset="0"/>
                      </a:endParaRPr>
                    </a:p>
                    <a:p>
                      <a:r>
                        <a:rPr lang="vi-VN" baseline="0" dirty="0" smtClean="0">
                          <a:latin typeface="+mn-lt"/>
                          <a:cs typeface="Times New Roman" panose="02020603050405020304" pitchFamily="18" charset="0"/>
                        </a:rPr>
                        <a:t>Quy </a:t>
                      </a:r>
                      <a:r>
                        <a:rPr lang="vi-VN" baseline="0" dirty="0" smtClean="0">
                          <a:latin typeface="+mn-lt"/>
                          <a:cs typeface="Times New Roman" panose="02020603050405020304" pitchFamily="18" charset="0"/>
                        </a:rPr>
                        <a:t>định và </a:t>
                      </a:r>
                      <a:r>
                        <a:rPr lang="en-US" baseline="0" dirty="0" smtClean="0">
                          <a:latin typeface="+mn-lt"/>
                          <a:cs typeface="Times New Roman" panose="02020603050405020304" pitchFamily="18" charset="0"/>
                        </a:rPr>
                        <a:t>c</a:t>
                      </a:r>
                      <a:r>
                        <a:rPr lang="vi-VN" baseline="0" dirty="0" smtClean="0">
                          <a:latin typeface="+mn-lt"/>
                          <a:cs typeface="Times New Roman" panose="02020603050405020304" pitchFamily="18" charset="0"/>
                        </a:rPr>
                        <a:t>ông </a:t>
                      </a:r>
                      <a:r>
                        <a:rPr lang="vi-VN" baseline="0" dirty="0" smtClean="0">
                          <a:latin typeface="+mn-lt"/>
                          <a:cs typeface="Times New Roman" panose="02020603050405020304" pitchFamily="18" charset="0"/>
                        </a:rPr>
                        <a:t>nhận quốc tế</a:t>
                      </a:r>
                      <a:endParaRPr lang="en-US" dirty="0">
                        <a:latin typeface="+mn-lt"/>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583051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6571" y="1126790"/>
            <a:ext cx="8636816" cy="3477875"/>
          </a:xfrm>
          <a:prstGeom prst="rect">
            <a:avLst/>
          </a:prstGeom>
          <a:noFill/>
        </p:spPr>
        <p:txBody>
          <a:bodyPr wrap="square" rtlCol="0">
            <a:spAutoFit/>
          </a:bodyPr>
          <a:lstStyle/>
          <a:p>
            <a:endParaRPr lang="en-US" sz="2000" dirty="0">
              <a:latin typeface="Arial" panose="020B0604020202020204" pitchFamily="34" charset="0"/>
              <a:cs typeface="Arial" panose="020B0604020202020204" pitchFamily="34" charset="0"/>
            </a:endParaRPr>
          </a:p>
          <a:p>
            <a:pPr marL="342900" indent="-342900">
              <a:buFont typeface="Arial" charset="0"/>
              <a:buChar char="•"/>
            </a:pPr>
            <a:r>
              <a:rPr lang="vi-VN" sz="2000" dirty="0" smtClean="0">
                <a:latin typeface="Arial" panose="020B0604020202020204" pitchFamily="34" charset="0"/>
                <a:cs typeface="Arial" panose="020B0604020202020204" pitchFamily="34" charset="0"/>
              </a:rPr>
              <a:t>Xác định và trao đổi về tầm nhìn</a:t>
            </a:r>
            <a:r>
              <a:rPr lang="en-US" sz="2000" dirty="0" smtClean="0">
                <a:latin typeface="Arial" panose="020B0604020202020204" pitchFamily="34" charset="0"/>
                <a:cs typeface="Arial" panose="020B0604020202020204" pitchFamily="34" charset="0"/>
              </a:rPr>
              <a:t>;  </a:t>
            </a:r>
            <a:r>
              <a:rPr lang="vi-VN" sz="2000" dirty="0" smtClean="0">
                <a:latin typeface="Arial" panose="020B0604020202020204" pitchFamily="34" charset="0"/>
                <a:cs typeface="Arial" panose="020B0604020202020204" pitchFamily="34" charset="0"/>
              </a:rPr>
              <a:t>THƯỜNG XUYÊN</a:t>
            </a:r>
          </a:p>
          <a:p>
            <a:pPr marL="342900" indent="-342900">
              <a:buFont typeface="Arial" charset="0"/>
              <a:buChar char="•"/>
            </a:pPr>
            <a:r>
              <a:rPr lang="vi-VN" sz="2000" dirty="0" smtClean="0">
                <a:latin typeface="Arial" panose="020B0604020202020204" pitchFamily="34" charset="0"/>
                <a:cs typeface="Arial" panose="020B0604020202020204" pitchFamily="34" charset="0"/>
              </a:rPr>
              <a:t>Xây dựng một kế hoạch hàng năm, tận tậm và theo đuổi kế hoạch</a:t>
            </a:r>
            <a:endParaRPr lang="en-US" sz="2000" dirty="0" smtClean="0">
              <a:latin typeface="Arial" panose="020B0604020202020204" pitchFamily="34" charset="0"/>
              <a:cs typeface="Arial" panose="020B0604020202020204" pitchFamily="34" charset="0"/>
            </a:endParaRPr>
          </a:p>
          <a:p>
            <a:pPr marL="342900" indent="-342900">
              <a:buFont typeface="Arial" charset="0"/>
              <a:buChar char="•"/>
            </a:pPr>
            <a:r>
              <a:rPr lang="vi-VN" sz="2000" dirty="0" smtClean="0">
                <a:latin typeface="Arial" panose="020B0604020202020204" pitchFamily="34" charset="0"/>
                <a:cs typeface="Arial" panose="020B0604020202020204" pitchFamily="34" charset="0"/>
              </a:rPr>
              <a:t>Xác định và trao đổi về </a:t>
            </a:r>
            <a:r>
              <a:rPr lang="en-US" sz="2000" dirty="0" smtClean="0">
                <a:latin typeface="Arial" panose="020B0604020202020204" pitchFamily="34" charset="0"/>
                <a:cs typeface="Arial" panose="020B0604020202020204" pitchFamily="34" charset="0"/>
              </a:rPr>
              <a:t>c</a:t>
            </a:r>
            <a:r>
              <a:rPr lang="vi-VN" sz="2000" dirty="0" smtClean="0">
                <a:latin typeface="Arial" panose="020B0604020202020204" pitchFamily="34" charset="0"/>
                <a:cs typeface="Arial" panose="020B0604020202020204" pitchFamily="34" charset="0"/>
              </a:rPr>
              <a:t>ác </a:t>
            </a:r>
            <a:r>
              <a:rPr lang="vi-VN" sz="2000" dirty="0" smtClean="0">
                <a:latin typeface="Arial" panose="020B0604020202020204" pitchFamily="34" charset="0"/>
                <a:cs typeface="Arial" panose="020B0604020202020204" pitchFamily="34" charset="0"/>
              </a:rPr>
              <a:t>đo lường hiệu suất: Chất lượng (An toàn); Hiệu quả (Tài chính); Dịch vụ (Trải nghiệm của người bệnh)</a:t>
            </a:r>
            <a:endParaRPr lang="en-US" sz="2000" dirty="0" smtClean="0">
              <a:latin typeface="Arial" panose="020B0604020202020204" pitchFamily="34" charset="0"/>
              <a:cs typeface="Arial" panose="020B0604020202020204" pitchFamily="34" charset="0"/>
            </a:endParaRPr>
          </a:p>
          <a:p>
            <a:pPr marL="342900" indent="-342900">
              <a:buFont typeface="Arial" charset="0"/>
              <a:buChar char="•"/>
            </a:pPr>
            <a:r>
              <a:rPr lang="vi-VN" sz="2000" dirty="0" smtClean="0">
                <a:latin typeface="Arial" panose="020B0604020202020204" pitchFamily="34" charset="0"/>
                <a:cs typeface="Arial" panose="020B0604020202020204" pitchFamily="34" charset="0"/>
              </a:rPr>
              <a:t>Công khai kết quả công việc</a:t>
            </a:r>
            <a:endParaRPr lang="en-US" sz="2000" dirty="0" smtClean="0">
              <a:latin typeface="Arial" panose="020B0604020202020204" pitchFamily="34" charset="0"/>
              <a:cs typeface="Arial" panose="020B0604020202020204" pitchFamily="34" charset="0"/>
            </a:endParaRPr>
          </a:p>
          <a:p>
            <a:pPr marL="342900" indent="-342900">
              <a:buFont typeface="Arial" charset="0"/>
              <a:buChar char="•"/>
            </a:pPr>
            <a:r>
              <a:rPr lang="vi-VN" sz="2000" dirty="0" smtClean="0">
                <a:latin typeface="Arial" panose="020B0604020202020204" pitchFamily="34" charset="0"/>
                <a:cs typeface="Arial" panose="020B0604020202020204" pitchFamily="34" charset="0"/>
              </a:rPr>
              <a:t>Xác định kỳ vọng</a:t>
            </a:r>
            <a:endParaRPr lang="en-US" sz="2000" dirty="0" smtClean="0">
              <a:latin typeface="Arial" panose="020B0604020202020204" pitchFamily="34" charset="0"/>
              <a:cs typeface="Arial" panose="020B0604020202020204" pitchFamily="34" charset="0"/>
            </a:endParaRPr>
          </a:p>
          <a:p>
            <a:pPr marL="342900" indent="-342900">
              <a:buFont typeface="Arial" charset="0"/>
              <a:buChar char="•"/>
            </a:pPr>
            <a:r>
              <a:rPr lang="vi-VN" sz="2000" dirty="0" smtClean="0">
                <a:latin typeface="Arial" panose="020B0604020202020204" pitchFamily="34" charset="0"/>
                <a:cs typeface="Arial" panose="020B0604020202020204" pitchFamily="34" charset="0"/>
              </a:rPr>
              <a:t>Đầu tư cho cán bộ</a:t>
            </a:r>
            <a:endParaRPr lang="en-US" sz="2000" dirty="0" smtClean="0">
              <a:latin typeface="Arial" panose="020B0604020202020204" pitchFamily="34" charset="0"/>
              <a:cs typeface="Arial" panose="020B0604020202020204" pitchFamily="34" charset="0"/>
            </a:endParaRPr>
          </a:p>
          <a:p>
            <a:pPr marL="342900" indent="-342900">
              <a:buFont typeface="Arial" charset="0"/>
              <a:buChar char="•"/>
            </a:pPr>
            <a:r>
              <a:rPr lang="vi-VN" sz="2000" dirty="0" smtClean="0">
                <a:latin typeface="Arial" panose="020B0604020202020204" pitchFamily="34" charset="0"/>
                <a:cs typeface="Arial" panose="020B0604020202020204" pitchFamily="34" charset="0"/>
              </a:rPr>
              <a:t>Đồng cảm</a:t>
            </a:r>
          </a:p>
          <a:p>
            <a:pPr marL="342900" indent="-342900">
              <a:buFont typeface="Arial" charset="0"/>
              <a:buChar char="•"/>
            </a:pPr>
            <a:r>
              <a:rPr lang="vi-VN" sz="2000" dirty="0" smtClean="0">
                <a:latin typeface="Arial" panose="020B0604020202020204" pitchFamily="34" charset="0"/>
                <a:cs typeface="Arial" panose="020B0604020202020204" pitchFamily="34" charset="0"/>
              </a:rPr>
              <a:t>Đi lại và Trò chuyện </a:t>
            </a:r>
            <a:r>
              <a:rPr lang="en-US" sz="2000" dirty="0" smtClean="0">
                <a:latin typeface="Arial" panose="020B0604020202020204" pitchFamily="34" charset="0"/>
                <a:cs typeface="Arial" panose="020B0604020202020204" pitchFamily="34" charset="0"/>
              </a:rPr>
              <a:t>!</a:t>
            </a:r>
          </a:p>
          <a:p>
            <a:pPr marL="342900" indent="-342900">
              <a:buFont typeface="Arial" charset="0"/>
              <a:buChar char="•"/>
            </a:pPr>
            <a:r>
              <a:rPr lang="vi-VN" sz="2000" dirty="0" smtClean="0">
                <a:latin typeface="Arial" panose="020B0604020202020204" pitchFamily="34" charset="0"/>
                <a:cs typeface="Arial" panose="020B0604020202020204" pitchFamily="34" charset="0"/>
              </a:rPr>
              <a:t>Loại bỏ </a:t>
            </a:r>
            <a:r>
              <a:rPr lang="en-US" sz="2000" dirty="0" err="1" smtClean="0">
                <a:latin typeface="Arial" panose="020B0604020202020204" pitchFamily="34" charset="0"/>
                <a:cs typeface="Arial" panose="020B0604020202020204" pitchFamily="34" charset="0"/>
              </a:rPr>
              <a:t>các</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xung</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đột</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rào</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cản</a:t>
            </a:r>
            <a:endParaRPr lang="en-US" sz="2000" dirty="0">
              <a:latin typeface="Arial" panose="020B0604020202020204" pitchFamily="34" charset="0"/>
              <a:cs typeface="Arial" panose="020B0604020202020204" pitchFamily="34" charset="0"/>
            </a:endParaRPr>
          </a:p>
        </p:txBody>
      </p:sp>
      <p:sp>
        <p:nvSpPr>
          <p:cNvPr id="3" name="TextBox 2"/>
          <p:cNvSpPr txBox="1"/>
          <p:nvPr/>
        </p:nvSpPr>
        <p:spPr>
          <a:xfrm>
            <a:off x="-72628" y="302073"/>
            <a:ext cx="8645315" cy="861774"/>
          </a:xfrm>
          <a:prstGeom prst="rect">
            <a:avLst/>
          </a:prstGeom>
          <a:noFill/>
        </p:spPr>
        <p:txBody>
          <a:bodyPr wrap="none" rtlCol="0">
            <a:spAutoFit/>
          </a:bodyPr>
          <a:lstStyle/>
          <a:p>
            <a:r>
              <a:rPr lang="vi-VN" sz="2500" b="1" dirty="0" smtClean="0">
                <a:latin typeface="Arial" panose="020B0604020202020204" pitchFamily="34" charset="0"/>
                <a:cs typeface="Arial" panose="020B0604020202020204" pitchFamily="34" charset="0"/>
              </a:rPr>
              <a:t>Những khuyến nghị thực hành để lãnh đạo thành công</a:t>
            </a:r>
            <a:r>
              <a:rPr lang="en-US" sz="2500" b="1" dirty="0" smtClean="0">
                <a:latin typeface="Arial" panose="020B0604020202020204" pitchFamily="34" charset="0"/>
                <a:cs typeface="Arial" panose="020B0604020202020204" pitchFamily="34" charset="0"/>
              </a:rPr>
              <a:t> </a:t>
            </a:r>
            <a:endParaRPr lang="en-US" sz="2500" b="1" dirty="0">
              <a:latin typeface="Arial" panose="020B0604020202020204" pitchFamily="34" charset="0"/>
              <a:cs typeface="Arial" panose="020B0604020202020204" pitchFamily="34" charset="0"/>
            </a:endParaRPr>
          </a:p>
          <a:p>
            <a:endParaRPr lang="en-US" sz="2500" dirty="0">
              <a:latin typeface="Arial" panose="020B0604020202020204" pitchFamily="34" charset="0"/>
              <a:cs typeface="Arial" panose="020B0604020202020204" pitchFamily="34" charset="0"/>
            </a:endParaRPr>
          </a:p>
        </p:txBody>
      </p:sp>
      <p:pic>
        <p:nvPicPr>
          <p:cNvPr id="4" name="Picture 2" descr="http://media.bizj.us/view/img/1093791/excellence-in-health-care-caduceus*3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0130" y="3347357"/>
            <a:ext cx="2241430" cy="2750175"/>
          </a:xfrm>
          <a:prstGeom prst="rect">
            <a:avLst/>
          </a:prstGeom>
          <a:noFill/>
          <a:extLst>
            <a:ext uri="{909E8E84-426E-40DD-AFC4-6F175D3DCCD1}">
              <a14:hiddenFill xmlns:a14="http://schemas.microsoft.com/office/drawing/2010/main">
                <a:solidFill>
                  <a:srgbClr val="FFFFFF"/>
                </a:solidFill>
              </a14:hiddenFill>
            </a:ext>
          </a:extLst>
        </p:spPr>
      </p:pic>
      <p:sp>
        <p:nvSpPr>
          <p:cNvPr id="5" name="Explosion 2 4"/>
          <p:cNvSpPr/>
          <p:nvPr/>
        </p:nvSpPr>
        <p:spPr>
          <a:xfrm>
            <a:off x="8224710" y="91800"/>
            <a:ext cx="996043" cy="979714"/>
          </a:xfrm>
          <a:prstGeom prst="irregularSeal2">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2830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75E1866E-14FB-4FF8-99F4-6802063A4D97}"/>
              </a:ext>
            </a:extLst>
          </p:cNvPr>
          <p:cNvPicPr>
            <a:picLocks noChangeAspect="1"/>
          </p:cNvPicPr>
          <p:nvPr/>
        </p:nvPicPr>
        <p:blipFill>
          <a:blip r:embed="rId3"/>
          <a:stretch>
            <a:fillRect/>
          </a:stretch>
        </p:blipFill>
        <p:spPr>
          <a:xfrm>
            <a:off x="550040" y="945432"/>
            <a:ext cx="8214610" cy="4766872"/>
          </a:xfrm>
          <a:prstGeom prst="rect">
            <a:avLst/>
          </a:prstGeom>
        </p:spPr>
      </p:pic>
      <p:sp>
        <p:nvSpPr>
          <p:cNvPr id="3" name="TextBox 2"/>
          <p:cNvSpPr txBox="1"/>
          <p:nvPr/>
        </p:nvSpPr>
        <p:spPr>
          <a:xfrm>
            <a:off x="2414588" y="6229350"/>
            <a:ext cx="4698081" cy="369332"/>
          </a:xfrm>
          <a:prstGeom prst="rect">
            <a:avLst/>
          </a:prstGeom>
          <a:noFill/>
        </p:spPr>
        <p:txBody>
          <a:bodyPr wrap="none" rtlCol="0">
            <a:spAutoFit/>
          </a:bodyPr>
          <a:lstStyle/>
          <a:p>
            <a:r>
              <a:rPr lang="en-US" dirty="0" smtClean="0"/>
              <a:t>BÀN LUÂN VÀ ĐƯA RA CÁC HƯỚNG GIẢI QUYẾT </a:t>
            </a:r>
            <a:endParaRPr lang="en-US" dirty="0"/>
          </a:p>
        </p:txBody>
      </p:sp>
      <p:sp>
        <p:nvSpPr>
          <p:cNvPr id="4" name="TextBox 3"/>
          <p:cNvSpPr txBox="1"/>
          <p:nvPr/>
        </p:nvSpPr>
        <p:spPr>
          <a:xfrm>
            <a:off x="1243584" y="329184"/>
            <a:ext cx="7132320" cy="630942"/>
          </a:xfrm>
          <a:prstGeom prst="rect">
            <a:avLst/>
          </a:prstGeom>
          <a:noFill/>
        </p:spPr>
        <p:txBody>
          <a:bodyPr wrap="square" rtlCol="0">
            <a:spAutoFit/>
          </a:bodyPr>
          <a:lstStyle/>
          <a:p>
            <a:pPr algn="ctr"/>
            <a:r>
              <a:rPr lang="vi-VN" sz="3500" b="1" dirty="0" smtClean="0"/>
              <a:t>THẢO LUẬN NHÓM</a:t>
            </a:r>
            <a:endParaRPr lang="en-US" sz="3500" b="1" dirty="0"/>
          </a:p>
        </p:txBody>
      </p:sp>
    </p:spTree>
    <p:extLst>
      <p:ext uri="{BB962C8B-B14F-4D97-AF65-F5344CB8AC3E}">
        <p14:creationId xmlns:p14="http://schemas.microsoft.com/office/powerpoint/2010/main" val="566833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68275" y="232458"/>
            <a:ext cx="3211135" cy="646331"/>
          </a:xfrm>
          <a:prstGeom prst="rect">
            <a:avLst/>
          </a:prstGeom>
          <a:noFill/>
        </p:spPr>
        <p:txBody>
          <a:bodyPr wrap="none" rtlCol="0">
            <a:spAutoFit/>
          </a:bodyPr>
          <a:lstStyle/>
          <a:p>
            <a:r>
              <a:rPr lang="vi-VN" sz="3600" b="1" dirty="0" smtClean="0"/>
              <a:t>CÁC Ý CHÍNH</a:t>
            </a:r>
            <a:endParaRPr lang="en-US" sz="3600" b="1" dirty="0"/>
          </a:p>
        </p:txBody>
      </p:sp>
      <p:sp>
        <p:nvSpPr>
          <p:cNvPr id="8" name="TextBox 7"/>
          <p:cNvSpPr txBox="1"/>
          <p:nvPr/>
        </p:nvSpPr>
        <p:spPr>
          <a:xfrm>
            <a:off x="5397499" y="6064250"/>
            <a:ext cx="3889375" cy="646331"/>
          </a:xfrm>
          <a:prstGeom prst="rect">
            <a:avLst/>
          </a:prstGeom>
          <a:noFill/>
        </p:spPr>
        <p:txBody>
          <a:bodyPr wrap="square" rtlCol="0">
            <a:spAutoFit/>
          </a:bodyPr>
          <a:lstStyle/>
          <a:p>
            <a:r>
              <a:rPr lang="en-US" sz="3600" b="1" i="1" dirty="0" smtClean="0">
                <a:latin typeface="Arial" panose="020B0604020202020204" pitchFamily="34" charset="0"/>
                <a:cs typeface="Arial" panose="020B0604020202020204" pitchFamily="34" charset="0"/>
              </a:rPr>
              <a:t>Thank you!</a:t>
            </a:r>
            <a:endParaRPr lang="en-US" sz="3600" b="1" i="1" dirty="0">
              <a:latin typeface="Arial" panose="020B0604020202020204" pitchFamily="34" charset="0"/>
              <a:cs typeface="Arial" panose="020B0604020202020204" pitchFamily="34" charset="0"/>
            </a:endParaRPr>
          </a:p>
        </p:txBody>
      </p:sp>
      <p:sp>
        <p:nvSpPr>
          <p:cNvPr id="2" name="TextBox 1"/>
          <p:cNvSpPr txBox="1"/>
          <p:nvPr/>
        </p:nvSpPr>
        <p:spPr>
          <a:xfrm>
            <a:off x="0" y="1414462"/>
            <a:ext cx="8158163" cy="4893647"/>
          </a:xfrm>
          <a:prstGeom prst="rect">
            <a:avLst/>
          </a:prstGeom>
          <a:noFill/>
        </p:spPr>
        <p:txBody>
          <a:bodyPr wrap="square" rtlCol="0">
            <a:spAutoFit/>
          </a:bodyPr>
          <a:lstStyle/>
          <a:p>
            <a:pPr marL="285750" indent="-285750">
              <a:buFont typeface="Arial" charset="0"/>
              <a:buChar char="•"/>
            </a:pPr>
            <a:r>
              <a:rPr lang="en-US" sz="2400" dirty="0" err="1">
                <a:latin typeface="Arial" charset="0"/>
                <a:ea typeface="Arial" charset="0"/>
                <a:cs typeface="Arial" charset="0"/>
              </a:rPr>
              <a:t>Có</a:t>
            </a:r>
            <a:r>
              <a:rPr lang="en-US" sz="2400" dirty="0">
                <a:latin typeface="Arial" charset="0"/>
                <a:ea typeface="Arial" charset="0"/>
                <a:cs typeface="Arial" charset="0"/>
              </a:rPr>
              <a:t> </a:t>
            </a:r>
            <a:r>
              <a:rPr lang="en-US" sz="2400" dirty="0" err="1">
                <a:latin typeface="Arial" charset="0"/>
                <a:ea typeface="Arial" charset="0"/>
                <a:cs typeface="Arial" charset="0"/>
              </a:rPr>
              <a:t>một</a:t>
            </a:r>
            <a:r>
              <a:rPr lang="en-US" sz="2400" dirty="0">
                <a:latin typeface="Arial" charset="0"/>
                <a:ea typeface="Arial" charset="0"/>
                <a:cs typeface="Arial" charset="0"/>
              </a:rPr>
              <a:t> </a:t>
            </a:r>
            <a:r>
              <a:rPr lang="en-US" sz="2400" dirty="0" err="1">
                <a:latin typeface="Arial" charset="0"/>
                <a:ea typeface="Arial" charset="0"/>
                <a:cs typeface="Arial" charset="0"/>
              </a:rPr>
              <a:t>sự</a:t>
            </a:r>
            <a:r>
              <a:rPr lang="en-US" sz="2400" dirty="0">
                <a:latin typeface="Arial" charset="0"/>
                <a:ea typeface="Arial" charset="0"/>
                <a:cs typeface="Arial" charset="0"/>
              </a:rPr>
              <a:t> </a:t>
            </a:r>
            <a:r>
              <a:rPr lang="en-US" sz="2400" dirty="0" err="1">
                <a:latin typeface="Arial" charset="0"/>
                <a:ea typeface="Arial" charset="0"/>
                <a:cs typeface="Arial" charset="0"/>
              </a:rPr>
              <a:t>khác</a:t>
            </a:r>
            <a:r>
              <a:rPr lang="en-US" sz="2400" dirty="0">
                <a:latin typeface="Arial" charset="0"/>
                <a:ea typeface="Arial" charset="0"/>
                <a:cs typeface="Arial" charset="0"/>
              </a:rPr>
              <a:t> </a:t>
            </a:r>
            <a:r>
              <a:rPr lang="en-US" sz="2400" dirty="0" err="1">
                <a:latin typeface="Arial" charset="0"/>
                <a:ea typeface="Arial" charset="0"/>
                <a:cs typeface="Arial" charset="0"/>
              </a:rPr>
              <a:t>biệt</a:t>
            </a:r>
            <a:r>
              <a:rPr lang="en-US" sz="2400" dirty="0">
                <a:latin typeface="Arial" charset="0"/>
                <a:ea typeface="Arial" charset="0"/>
                <a:cs typeface="Arial" charset="0"/>
              </a:rPr>
              <a:t> </a:t>
            </a:r>
            <a:r>
              <a:rPr lang="en-US" sz="2400" dirty="0" err="1">
                <a:latin typeface="Arial" charset="0"/>
                <a:ea typeface="Arial" charset="0"/>
                <a:cs typeface="Arial" charset="0"/>
              </a:rPr>
              <a:t>giữa</a:t>
            </a:r>
            <a:r>
              <a:rPr lang="en-US" sz="2400" dirty="0">
                <a:latin typeface="Arial" charset="0"/>
                <a:ea typeface="Arial" charset="0"/>
                <a:cs typeface="Arial" charset="0"/>
              </a:rPr>
              <a:t> </a:t>
            </a:r>
            <a:r>
              <a:rPr lang="en-US" sz="2400" dirty="0" err="1">
                <a:latin typeface="Arial" charset="0"/>
                <a:ea typeface="Arial" charset="0"/>
                <a:cs typeface="Arial" charset="0"/>
              </a:rPr>
              <a:t>việc</a:t>
            </a:r>
            <a:r>
              <a:rPr lang="en-US" sz="2400" dirty="0">
                <a:latin typeface="Arial" charset="0"/>
                <a:ea typeface="Arial" charset="0"/>
                <a:cs typeface="Arial" charset="0"/>
              </a:rPr>
              <a:t> </a:t>
            </a:r>
            <a:r>
              <a:rPr lang="en-US" sz="2400" dirty="0" err="1">
                <a:latin typeface="Arial" charset="0"/>
                <a:ea typeface="Arial" charset="0"/>
                <a:cs typeface="Arial" charset="0"/>
              </a:rPr>
              <a:t>trở</a:t>
            </a:r>
            <a:r>
              <a:rPr lang="en-US" sz="2400" dirty="0">
                <a:latin typeface="Arial" charset="0"/>
                <a:ea typeface="Arial" charset="0"/>
                <a:cs typeface="Arial" charset="0"/>
              </a:rPr>
              <a:t> </a:t>
            </a:r>
            <a:r>
              <a:rPr lang="en-US" sz="2400" dirty="0" err="1">
                <a:latin typeface="Arial" charset="0"/>
                <a:ea typeface="Arial" charset="0"/>
                <a:cs typeface="Arial" charset="0"/>
              </a:rPr>
              <a:t>thành</a:t>
            </a:r>
            <a:r>
              <a:rPr lang="en-US" sz="2400" dirty="0">
                <a:latin typeface="Arial" charset="0"/>
                <a:ea typeface="Arial" charset="0"/>
                <a:cs typeface="Arial" charset="0"/>
              </a:rPr>
              <a:t> </a:t>
            </a:r>
            <a:r>
              <a:rPr lang="en-US" sz="2400" dirty="0" err="1">
                <a:latin typeface="Arial" charset="0"/>
                <a:ea typeface="Arial" charset="0"/>
                <a:cs typeface="Arial" charset="0"/>
              </a:rPr>
              <a:t>một</a:t>
            </a:r>
            <a:r>
              <a:rPr lang="en-US" sz="2400" dirty="0">
                <a:latin typeface="Arial" charset="0"/>
                <a:ea typeface="Arial" charset="0"/>
                <a:cs typeface="Arial" charset="0"/>
              </a:rPr>
              <a:t> </a:t>
            </a:r>
            <a:r>
              <a:rPr lang="en-US" sz="2400" dirty="0" err="1">
                <a:latin typeface="Arial" charset="0"/>
                <a:ea typeface="Arial" charset="0"/>
                <a:cs typeface="Arial" charset="0"/>
              </a:rPr>
              <a:t>nhà</a:t>
            </a:r>
            <a:r>
              <a:rPr lang="en-US" sz="2400" dirty="0">
                <a:latin typeface="Arial" charset="0"/>
                <a:ea typeface="Arial" charset="0"/>
                <a:cs typeface="Arial" charset="0"/>
              </a:rPr>
              <a:t> </a:t>
            </a:r>
            <a:r>
              <a:rPr lang="en-US" sz="2400" dirty="0" err="1">
                <a:latin typeface="Arial" charset="0"/>
                <a:ea typeface="Arial" charset="0"/>
                <a:cs typeface="Arial" charset="0"/>
              </a:rPr>
              <a:t>lãnh</a:t>
            </a:r>
            <a:r>
              <a:rPr lang="en-US" sz="2400" dirty="0">
                <a:latin typeface="Arial" charset="0"/>
                <a:ea typeface="Arial" charset="0"/>
                <a:cs typeface="Arial" charset="0"/>
              </a:rPr>
              <a:t> </a:t>
            </a:r>
            <a:r>
              <a:rPr lang="en-US" sz="2400" dirty="0" err="1">
                <a:latin typeface="Arial" charset="0"/>
                <a:ea typeface="Arial" charset="0"/>
                <a:cs typeface="Arial" charset="0"/>
              </a:rPr>
              <a:t>đạo</a:t>
            </a:r>
            <a:r>
              <a:rPr lang="en-US" sz="2400" dirty="0">
                <a:latin typeface="Arial" charset="0"/>
                <a:ea typeface="Arial" charset="0"/>
                <a:cs typeface="Arial" charset="0"/>
              </a:rPr>
              <a:t> </a:t>
            </a:r>
            <a:r>
              <a:rPr lang="en-US" sz="2400" dirty="0" err="1">
                <a:latin typeface="Arial" charset="0"/>
                <a:ea typeface="Arial" charset="0"/>
                <a:cs typeface="Arial" charset="0"/>
              </a:rPr>
              <a:t>và</a:t>
            </a:r>
            <a:r>
              <a:rPr lang="en-US" sz="2400" dirty="0">
                <a:latin typeface="Arial" charset="0"/>
                <a:ea typeface="Arial" charset="0"/>
                <a:cs typeface="Arial" charset="0"/>
              </a:rPr>
              <a:t> </a:t>
            </a:r>
            <a:r>
              <a:rPr lang="en-US" sz="2400" dirty="0" err="1">
                <a:latin typeface="Arial" charset="0"/>
                <a:ea typeface="Arial" charset="0"/>
                <a:cs typeface="Arial" charset="0"/>
              </a:rPr>
              <a:t>trở</a:t>
            </a:r>
            <a:r>
              <a:rPr lang="en-US" sz="2400" dirty="0">
                <a:latin typeface="Arial" charset="0"/>
                <a:ea typeface="Arial" charset="0"/>
                <a:cs typeface="Arial" charset="0"/>
              </a:rPr>
              <a:t> </a:t>
            </a:r>
            <a:r>
              <a:rPr lang="en-US" sz="2400" dirty="0" err="1">
                <a:latin typeface="Arial" charset="0"/>
                <a:ea typeface="Arial" charset="0"/>
                <a:cs typeface="Arial" charset="0"/>
              </a:rPr>
              <a:t>thành</a:t>
            </a:r>
            <a:r>
              <a:rPr lang="en-US" sz="2400" dirty="0">
                <a:latin typeface="Arial" charset="0"/>
                <a:ea typeface="Arial" charset="0"/>
                <a:cs typeface="Arial" charset="0"/>
              </a:rPr>
              <a:t> </a:t>
            </a:r>
            <a:r>
              <a:rPr lang="en-US" sz="2400" dirty="0" err="1" smtClean="0">
                <a:latin typeface="Arial" charset="0"/>
                <a:ea typeface="Arial" charset="0"/>
                <a:cs typeface="Arial" charset="0"/>
              </a:rPr>
              <a:t>một</a:t>
            </a:r>
            <a:r>
              <a:rPr lang="en-US" sz="2400" dirty="0" smtClean="0">
                <a:latin typeface="Arial" charset="0"/>
                <a:ea typeface="Arial" charset="0"/>
                <a:cs typeface="Arial" charset="0"/>
              </a:rPr>
              <a:t> </a:t>
            </a:r>
            <a:r>
              <a:rPr lang="en-US" sz="2400" dirty="0" err="1" smtClean="0">
                <a:latin typeface="Arial" charset="0"/>
                <a:ea typeface="Arial" charset="0"/>
                <a:cs typeface="Arial" charset="0"/>
              </a:rPr>
              <a:t>nhà</a:t>
            </a:r>
            <a:r>
              <a:rPr lang="en-US" sz="2400" dirty="0" smtClean="0">
                <a:latin typeface="Arial" charset="0"/>
                <a:ea typeface="Arial" charset="0"/>
                <a:cs typeface="Arial" charset="0"/>
              </a:rPr>
              <a:t> </a:t>
            </a:r>
            <a:r>
              <a:rPr lang="en-US" sz="2400" dirty="0" err="1">
                <a:latin typeface="Arial" charset="0"/>
                <a:ea typeface="Arial" charset="0"/>
                <a:cs typeface="Arial" charset="0"/>
              </a:rPr>
              <a:t>quản</a:t>
            </a:r>
            <a:r>
              <a:rPr lang="en-US" sz="2400" dirty="0">
                <a:latin typeface="Arial" charset="0"/>
                <a:ea typeface="Arial" charset="0"/>
                <a:cs typeface="Arial" charset="0"/>
              </a:rPr>
              <a:t> </a:t>
            </a:r>
            <a:r>
              <a:rPr lang="en-US" sz="2400" dirty="0" err="1" smtClean="0">
                <a:latin typeface="Arial" charset="0"/>
                <a:ea typeface="Arial" charset="0"/>
                <a:cs typeface="Arial" charset="0"/>
              </a:rPr>
              <a:t>lý</a:t>
            </a:r>
            <a:endParaRPr lang="en-US" sz="2400" dirty="0" smtClean="0">
              <a:latin typeface="Arial" charset="0"/>
              <a:ea typeface="Arial" charset="0"/>
              <a:cs typeface="Arial" charset="0"/>
            </a:endParaRPr>
          </a:p>
          <a:p>
            <a:pPr marL="285750" indent="-285750">
              <a:buFont typeface="Arial" charset="0"/>
              <a:buChar char="•"/>
            </a:pPr>
            <a:endParaRPr lang="en-US" sz="2400" dirty="0">
              <a:latin typeface="Arial" charset="0"/>
              <a:ea typeface="Arial" charset="0"/>
              <a:cs typeface="Arial" charset="0"/>
            </a:endParaRPr>
          </a:p>
          <a:p>
            <a:pPr marL="285750" indent="-285750">
              <a:buFont typeface="Arial" charset="0"/>
              <a:buChar char="•"/>
            </a:pPr>
            <a:r>
              <a:rPr lang="en-US" sz="2400" dirty="0" err="1" smtClean="0">
                <a:latin typeface="Arial" charset="0"/>
                <a:ea typeface="Arial" charset="0"/>
                <a:cs typeface="Arial" charset="0"/>
              </a:rPr>
              <a:t>Lãnh</a:t>
            </a:r>
            <a:r>
              <a:rPr lang="en-US" sz="2400" dirty="0" smtClean="0">
                <a:latin typeface="Arial" charset="0"/>
                <a:ea typeface="Arial" charset="0"/>
                <a:cs typeface="Arial" charset="0"/>
              </a:rPr>
              <a:t> </a:t>
            </a:r>
            <a:r>
              <a:rPr lang="en-US" sz="2400" dirty="0" err="1">
                <a:latin typeface="Arial" charset="0"/>
                <a:ea typeface="Arial" charset="0"/>
                <a:cs typeface="Arial" charset="0"/>
              </a:rPr>
              <a:t>đạo</a:t>
            </a:r>
            <a:r>
              <a:rPr lang="en-US" sz="2400" dirty="0">
                <a:latin typeface="Arial" charset="0"/>
                <a:ea typeface="Arial" charset="0"/>
                <a:cs typeface="Arial" charset="0"/>
              </a:rPr>
              <a:t> </a:t>
            </a:r>
            <a:r>
              <a:rPr lang="vi-VN" sz="2400" dirty="0" smtClean="0">
                <a:latin typeface="Arial" charset="0"/>
                <a:ea typeface="Arial" charset="0"/>
                <a:cs typeface="Arial" charset="0"/>
              </a:rPr>
              <a:t>bệnh viện </a:t>
            </a:r>
            <a:r>
              <a:rPr lang="en-US" sz="2400" dirty="0" err="1" smtClean="0">
                <a:latin typeface="Arial" charset="0"/>
                <a:ea typeface="Arial" charset="0"/>
                <a:cs typeface="Arial" charset="0"/>
              </a:rPr>
              <a:t>phải</a:t>
            </a:r>
            <a:r>
              <a:rPr lang="en-US" sz="2400" dirty="0" smtClean="0">
                <a:latin typeface="Arial" charset="0"/>
                <a:ea typeface="Arial" charset="0"/>
                <a:cs typeface="Arial" charset="0"/>
              </a:rPr>
              <a:t>:</a:t>
            </a:r>
          </a:p>
          <a:p>
            <a:pPr marL="742950" lvl="1" indent="-285750">
              <a:buFont typeface="Arial" charset="0"/>
              <a:buChar char="•"/>
            </a:pPr>
            <a:r>
              <a:rPr lang="en-US" sz="2400" dirty="0" smtClean="0">
                <a:latin typeface="Arial" charset="0"/>
                <a:ea typeface="Arial" charset="0"/>
                <a:cs typeface="Arial" charset="0"/>
              </a:rPr>
              <a:t>Cho </a:t>
            </a:r>
            <a:r>
              <a:rPr lang="en-US" sz="2400" dirty="0" err="1">
                <a:latin typeface="Arial" charset="0"/>
                <a:ea typeface="Arial" charset="0"/>
                <a:cs typeface="Arial" charset="0"/>
              </a:rPr>
              <a:t>phép</a:t>
            </a:r>
            <a:r>
              <a:rPr lang="en-US" sz="2400" dirty="0">
                <a:latin typeface="Arial" charset="0"/>
                <a:ea typeface="Arial" charset="0"/>
                <a:cs typeface="Arial" charset="0"/>
              </a:rPr>
              <a:t> </a:t>
            </a:r>
            <a:r>
              <a:rPr lang="en-US" sz="2400" dirty="0" err="1">
                <a:latin typeface="Arial" charset="0"/>
                <a:ea typeface="Arial" charset="0"/>
                <a:cs typeface="Arial" charset="0"/>
              </a:rPr>
              <a:t>và</a:t>
            </a:r>
            <a:r>
              <a:rPr lang="en-US" sz="2400" dirty="0">
                <a:latin typeface="Arial" charset="0"/>
                <a:ea typeface="Arial" charset="0"/>
                <a:cs typeface="Arial" charset="0"/>
              </a:rPr>
              <a:t> </a:t>
            </a:r>
            <a:r>
              <a:rPr lang="en-US" sz="2400" dirty="0" err="1">
                <a:latin typeface="Arial" charset="0"/>
                <a:ea typeface="Arial" charset="0"/>
                <a:cs typeface="Arial" charset="0"/>
              </a:rPr>
              <a:t>trao</a:t>
            </a:r>
            <a:r>
              <a:rPr lang="en-US" sz="2400" dirty="0">
                <a:latin typeface="Arial" charset="0"/>
                <a:ea typeface="Arial" charset="0"/>
                <a:cs typeface="Arial" charset="0"/>
              </a:rPr>
              <a:t> </a:t>
            </a:r>
            <a:r>
              <a:rPr lang="en-US" sz="2400" dirty="0" err="1">
                <a:latin typeface="Arial" charset="0"/>
                <a:ea typeface="Arial" charset="0"/>
                <a:cs typeface="Arial" charset="0"/>
              </a:rPr>
              <a:t>quyền</a:t>
            </a:r>
            <a:r>
              <a:rPr lang="en-US" sz="2400" dirty="0">
                <a:latin typeface="Arial" charset="0"/>
                <a:ea typeface="Arial" charset="0"/>
                <a:cs typeface="Arial" charset="0"/>
              </a:rPr>
              <a:t> </a:t>
            </a:r>
            <a:r>
              <a:rPr lang="vi-VN" sz="2400" dirty="0" smtClean="0">
                <a:latin typeface="Arial" charset="0"/>
                <a:ea typeface="Arial" charset="0"/>
                <a:cs typeface="Arial" charset="0"/>
              </a:rPr>
              <a:t>trong</a:t>
            </a:r>
            <a:r>
              <a:rPr lang="en-US" sz="2400" dirty="0" smtClean="0">
                <a:latin typeface="Arial" charset="0"/>
                <a:ea typeface="Arial" charset="0"/>
                <a:cs typeface="Arial" charset="0"/>
              </a:rPr>
              <a:t> </a:t>
            </a:r>
            <a:r>
              <a:rPr lang="en-US" sz="2400" dirty="0" err="1">
                <a:latin typeface="Arial" charset="0"/>
                <a:ea typeface="Arial" charset="0"/>
                <a:cs typeface="Arial" charset="0"/>
              </a:rPr>
              <a:t>một</a:t>
            </a:r>
            <a:r>
              <a:rPr lang="en-US" sz="2400" dirty="0">
                <a:latin typeface="Arial" charset="0"/>
                <a:ea typeface="Arial" charset="0"/>
                <a:cs typeface="Arial" charset="0"/>
              </a:rPr>
              <a:t> </a:t>
            </a:r>
            <a:r>
              <a:rPr lang="en-US" sz="2400" dirty="0" err="1">
                <a:latin typeface="Arial" charset="0"/>
                <a:ea typeface="Arial" charset="0"/>
                <a:cs typeface="Arial" charset="0"/>
              </a:rPr>
              <a:t>môi</a:t>
            </a:r>
            <a:r>
              <a:rPr lang="en-US" sz="2400" dirty="0">
                <a:latin typeface="Arial" charset="0"/>
                <a:ea typeface="Arial" charset="0"/>
                <a:cs typeface="Arial" charset="0"/>
              </a:rPr>
              <a:t> </a:t>
            </a:r>
            <a:r>
              <a:rPr lang="en-US" sz="2400" dirty="0" err="1">
                <a:latin typeface="Arial" charset="0"/>
                <a:ea typeface="Arial" charset="0"/>
                <a:cs typeface="Arial" charset="0"/>
              </a:rPr>
              <a:t>trường</a:t>
            </a:r>
            <a:r>
              <a:rPr lang="en-US" sz="2400" dirty="0">
                <a:latin typeface="Arial" charset="0"/>
                <a:ea typeface="Arial" charset="0"/>
                <a:cs typeface="Arial" charset="0"/>
              </a:rPr>
              <a:t> </a:t>
            </a:r>
            <a:r>
              <a:rPr lang="en-US" sz="2400" dirty="0" err="1">
                <a:latin typeface="Arial" charset="0"/>
                <a:ea typeface="Arial" charset="0"/>
                <a:cs typeface="Arial" charset="0"/>
              </a:rPr>
              <a:t>chăm</a:t>
            </a:r>
            <a:r>
              <a:rPr lang="en-US" sz="2400" dirty="0">
                <a:latin typeface="Arial" charset="0"/>
                <a:ea typeface="Arial" charset="0"/>
                <a:cs typeface="Arial" charset="0"/>
              </a:rPr>
              <a:t> </a:t>
            </a:r>
            <a:r>
              <a:rPr lang="en-US" sz="2400" dirty="0" err="1">
                <a:latin typeface="Arial" charset="0"/>
                <a:ea typeface="Arial" charset="0"/>
                <a:cs typeface="Arial" charset="0"/>
              </a:rPr>
              <a:t>sóc</a:t>
            </a:r>
            <a:r>
              <a:rPr lang="en-US" sz="2400" dirty="0">
                <a:latin typeface="Arial" charset="0"/>
                <a:ea typeface="Arial" charset="0"/>
                <a:cs typeface="Arial" charset="0"/>
              </a:rPr>
              <a:t> </a:t>
            </a:r>
            <a:r>
              <a:rPr lang="en-US" sz="2400" dirty="0" err="1" smtClean="0">
                <a:latin typeface="Arial" charset="0"/>
                <a:ea typeface="Arial" charset="0"/>
                <a:cs typeface="Arial" charset="0"/>
              </a:rPr>
              <a:t>người</a:t>
            </a:r>
            <a:r>
              <a:rPr lang="en-US" sz="2400" dirty="0" smtClean="0">
                <a:latin typeface="Arial" charset="0"/>
                <a:ea typeface="Arial" charset="0"/>
                <a:cs typeface="Arial" charset="0"/>
              </a:rPr>
              <a:t> </a:t>
            </a:r>
            <a:r>
              <a:rPr lang="en-US" sz="2400" dirty="0" err="1" smtClean="0">
                <a:latin typeface="Arial" charset="0"/>
                <a:ea typeface="Arial" charset="0"/>
                <a:cs typeface="Arial" charset="0"/>
              </a:rPr>
              <a:t>bệnh</a:t>
            </a:r>
            <a:r>
              <a:rPr lang="en-US" sz="2400" dirty="0" smtClean="0">
                <a:latin typeface="Arial" charset="0"/>
                <a:ea typeface="Arial" charset="0"/>
                <a:cs typeface="Arial" charset="0"/>
              </a:rPr>
              <a:t> an </a:t>
            </a:r>
            <a:r>
              <a:rPr lang="en-US" sz="2400" dirty="0" err="1">
                <a:latin typeface="Arial" charset="0"/>
                <a:ea typeface="Arial" charset="0"/>
                <a:cs typeface="Arial" charset="0"/>
              </a:rPr>
              <a:t>toàn</a:t>
            </a:r>
            <a:r>
              <a:rPr lang="en-US" sz="2400" dirty="0">
                <a:latin typeface="Arial" charset="0"/>
                <a:ea typeface="Arial" charset="0"/>
                <a:cs typeface="Arial" charset="0"/>
              </a:rPr>
              <a:t>, </a:t>
            </a:r>
            <a:r>
              <a:rPr lang="en-US" sz="2400" dirty="0" err="1">
                <a:latin typeface="Arial" charset="0"/>
                <a:ea typeface="Arial" charset="0"/>
                <a:cs typeface="Arial" charset="0"/>
              </a:rPr>
              <a:t>chất</a:t>
            </a:r>
            <a:r>
              <a:rPr lang="en-US" sz="2400" dirty="0">
                <a:latin typeface="Arial" charset="0"/>
                <a:ea typeface="Arial" charset="0"/>
                <a:cs typeface="Arial" charset="0"/>
              </a:rPr>
              <a:t> </a:t>
            </a:r>
            <a:r>
              <a:rPr lang="en-US" sz="2400" dirty="0" err="1">
                <a:latin typeface="Arial" charset="0"/>
                <a:ea typeface="Arial" charset="0"/>
                <a:cs typeface="Arial" charset="0"/>
              </a:rPr>
              <a:t>lượng</a:t>
            </a:r>
            <a:r>
              <a:rPr lang="en-US" sz="2400" dirty="0">
                <a:latin typeface="Arial" charset="0"/>
                <a:ea typeface="Arial" charset="0"/>
                <a:cs typeface="Arial" charset="0"/>
              </a:rPr>
              <a:t> </a:t>
            </a:r>
            <a:r>
              <a:rPr lang="en-US" sz="2400" dirty="0" err="1" smtClean="0">
                <a:latin typeface="Arial" charset="0"/>
                <a:ea typeface="Arial" charset="0"/>
                <a:cs typeface="Arial" charset="0"/>
              </a:rPr>
              <a:t>cao</a:t>
            </a:r>
            <a:endParaRPr lang="en-US" sz="2400" dirty="0" smtClean="0">
              <a:latin typeface="Arial" charset="0"/>
              <a:ea typeface="Arial" charset="0"/>
              <a:cs typeface="Arial" charset="0"/>
            </a:endParaRPr>
          </a:p>
          <a:p>
            <a:pPr marL="742950" lvl="1" indent="-285750">
              <a:buFont typeface="Arial" charset="0"/>
              <a:buChar char="•"/>
            </a:pPr>
            <a:r>
              <a:rPr lang="en-US" sz="2400" dirty="0" err="1" smtClean="0">
                <a:latin typeface="Arial" charset="0"/>
                <a:ea typeface="Arial" charset="0"/>
                <a:cs typeface="Arial" charset="0"/>
              </a:rPr>
              <a:t>Đảm</a:t>
            </a:r>
            <a:r>
              <a:rPr lang="en-US" sz="2400" dirty="0" smtClean="0">
                <a:latin typeface="Arial" charset="0"/>
                <a:ea typeface="Arial" charset="0"/>
                <a:cs typeface="Arial" charset="0"/>
              </a:rPr>
              <a:t> </a:t>
            </a:r>
            <a:r>
              <a:rPr lang="en-US" sz="2400" dirty="0" err="1">
                <a:latin typeface="Arial" charset="0"/>
                <a:ea typeface="Arial" charset="0"/>
                <a:cs typeface="Arial" charset="0"/>
              </a:rPr>
              <a:t>bảo</a:t>
            </a:r>
            <a:r>
              <a:rPr lang="en-US" sz="2400" dirty="0">
                <a:latin typeface="Arial" charset="0"/>
                <a:ea typeface="Arial" charset="0"/>
                <a:cs typeface="Arial" charset="0"/>
              </a:rPr>
              <a:t> </a:t>
            </a:r>
            <a:r>
              <a:rPr lang="en-US" sz="2400" dirty="0" err="1">
                <a:latin typeface="Arial" charset="0"/>
                <a:ea typeface="Arial" charset="0"/>
                <a:cs typeface="Arial" charset="0"/>
              </a:rPr>
              <a:t>khả</a:t>
            </a:r>
            <a:r>
              <a:rPr lang="en-US" sz="2400" dirty="0">
                <a:latin typeface="Arial" charset="0"/>
                <a:ea typeface="Arial" charset="0"/>
                <a:cs typeface="Arial" charset="0"/>
              </a:rPr>
              <a:t> </a:t>
            </a:r>
            <a:r>
              <a:rPr lang="en-US" sz="2400" dirty="0" err="1">
                <a:latin typeface="Arial" charset="0"/>
                <a:ea typeface="Arial" charset="0"/>
                <a:cs typeface="Arial" charset="0"/>
              </a:rPr>
              <a:t>năng</a:t>
            </a:r>
            <a:r>
              <a:rPr lang="en-US" sz="2400" dirty="0">
                <a:latin typeface="Arial" charset="0"/>
                <a:ea typeface="Arial" charset="0"/>
                <a:cs typeface="Arial" charset="0"/>
              </a:rPr>
              <a:t> </a:t>
            </a:r>
            <a:r>
              <a:rPr lang="en-US" sz="2400" dirty="0" err="1">
                <a:latin typeface="Arial" charset="0"/>
                <a:ea typeface="Arial" charset="0"/>
                <a:cs typeface="Arial" charset="0"/>
              </a:rPr>
              <a:t>tồn</a:t>
            </a:r>
            <a:r>
              <a:rPr lang="en-US" sz="2400" dirty="0">
                <a:latin typeface="Arial" charset="0"/>
                <a:ea typeface="Arial" charset="0"/>
                <a:cs typeface="Arial" charset="0"/>
              </a:rPr>
              <a:t> </a:t>
            </a:r>
            <a:r>
              <a:rPr lang="en-US" sz="2400" dirty="0" err="1">
                <a:latin typeface="Arial" charset="0"/>
                <a:ea typeface="Arial" charset="0"/>
                <a:cs typeface="Arial" charset="0"/>
              </a:rPr>
              <a:t>tại</a:t>
            </a:r>
            <a:r>
              <a:rPr lang="en-US" sz="2400" dirty="0">
                <a:latin typeface="Arial" charset="0"/>
                <a:ea typeface="Arial" charset="0"/>
                <a:cs typeface="Arial" charset="0"/>
              </a:rPr>
              <a:t> </a:t>
            </a:r>
            <a:r>
              <a:rPr lang="en-US" sz="2400" dirty="0" err="1">
                <a:latin typeface="Arial" charset="0"/>
                <a:ea typeface="Arial" charset="0"/>
                <a:cs typeface="Arial" charset="0"/>
              </a:rPr>
              <a:t>lâu</a:t>
            </a:r>
            <a:r>
              <a:rPr lang="en-US" sz="2400" dirty="0">
                <a:latin typeface="Arial" charset="0"/>
                <a:ea typeface="Arial" charset="0"/>
                <a:cs typeface="Arial" charset="0"/>
              </a:rPr>
              <a:t> </a:t>
            </a:r>
            <a:r>
              <a:rPr lang="en-US" sz="2400" dirty="0" err="1">
                <a:latin typeface="Arial" charset="0"/>
                <a:ea typeface="Arial" charset="0"/>
                <a:cs typeface="Arial" charset="0"/>
              </a:rPr>
              <a:t>dài</a:t>
            </a:r>
            <a:r>
              <a:rPr lang="en-US" sz="2400" dirty="0">
                <a:latin typeface="Arial" charset="0"/>
                <a:ea typeface="Arial" charset="0"/>
                <a:cs typeface="Arial" charset="0"/>
              </a:rPr>
              <a:t> </a:t>
            </a:r>
            <a:r>
              <a:rPr lang="en-US" sz="2400" dirty="0" err="1">
                <a:latin typeface="Arial" charset="0"/>
                <a:ea typeface="Arial" charset="0"/>
                <a:cs typeface="Arial" charset="0"/>
              </a:rPr>
              <a:t>của</a:t>
            </a:r>
            <a:r>
              <a:rPr lang="en-US" sz="2400" dirty="0">
                <a:latin typeface="Arial" charset="0"/>
                <a:ea typeface="Arial" charset="0"/>
                <a:cs typeface="Arial" charset="0"/>
              </a:rPr>
              <a:t> </a:t>
            </a:r>
            <a:r>
              <a:rPr lang="en-US" sz="2400" dirty="0" err="1">
                <a:latin typeface="Arial" charset="0"/>
                <a:ea typeface="Arial" charset="0"/>
                <a:cs typeface="Arial" charset="0"/>
              </a:rPr>
              <a:t>tổ</a:t>
            </a:r>
            <a:r>
              <a:rPr lang="en-US" sz="2400" dirty="0">
                <a:latin typeface="Arial" charset="0"/>
                <a:ea typeface="Arial" charset="0"/>
                <a:cs typeface="Arial" charset="0"/>
              </a:rPr>
              <a:t> </a:t>
            </a:r>
            <a:r>
              <a:rPr lang="en-US" sz="2400" dirty="0" err="1" smtClean="0">
                <a:latin typeface="Arial" charset="0"/>
                <a:ea typeface="Arial" charset="0"/>
                <a:cs typeface="Arial" charset="0"/>
              </a:rPr>
              <a:t>chức</a:t>
            </a:r>
            <a:endParaRPr lang="en-US" sz="2400" dirty="0" smtClean="0">
              <a:latin typeface="Arial" charset="0"/>
              <a:ea typeface="Arial" charset="0"/>
              <a:cs typeface="Arial" charset="0"/>
            </a:endParaRPr>
          </a:p>
          <a:p>
            <a:pPr marL="742950" lvl="1" indent="-285750">
              <a:buFont typeface="Arial" charset="0"/>
              <a:buChar char="•"/>
            </a:pPr>
            <a:endParaRPr lang="en-US" sz="2400" dirty="0" smtClean="0">
              <a:latin typeface="Arial" charset="0"/>
              <a:ea typeface="Arial" charset="0"/>
              <a:cs typeface="Arial" charset="0"/>
            </a:endParaRPr>
          </a:p>
          <a:p>
            <a:pPr marL="285750" indent="-285750">
              <a:buFont typeface="Arial" charset="0"/>
              <a:buChar char="•"/>
            </a:pPr>
            <a:r>
              <a:rPr lang="en-US" sz="2400" dirty="0" err="1" smtClean="0">
                <a:latin typeface="Arial" charset="0"/>
                <a:ea typeface="Arial" charset="0"/>
                <a:cs typeface="Arial" charset="0"/>
              </a:rPr>
              <a:t>Khả</a:t>
            </a:r>
            <a:r>
              <a:rPr lang="en-US" sz="2400" dirty="0" smtClean="0">
                <a:latin typeface="Arial" charset="0"/>
                <a:ea typeface="Arial" charset="0"/>
                <a:cs typeface="Arial" charset="0"/>
              </a:rPr>
              <a:t> </a:t>
            </a:r>
            <a:r>
              <a:rPr lang="en-US" sz="2400" dirty="0" err="1">
                <a:latin typeface="Arial" charset="0"/>
                <a:ea typeface="Arial" charset="0"/>
                <a:cs typeface="Arial" charset="0"/>
              </a:rPr>
              <a:t>năng</a:t>
            </a:r>
            <a:r>
              <a:rPr lang="en-US" sz="2400" dirty="0">
                <a:latin typeface="Arial" charset="0"/>
                <a:ea typeface="Arial" charset="0"/>
                <a:cs typeface="Arial" charset="0"/>
              </a:rPr>
              <a:t> </a:t>
            </a:r>
            <a:r>
              <a:rPr lang="en-US" sz="2400" dirty="0" err="1">
                <a:latin typeface="Arial" charset="0"/>
                <a:ea typeface="Arial" charset="0"/>
                <a:cs typeface="Arial" charset="0"/>
              </a:rPr>
              <a:t>lãnh</a:t>
            </a:r>
            <a:r>
              <a:rPr lang="en-US" sz="2400" dirty="0">
                <a:latin typeface="Arial" charset="0"/>
                <a:ea typeface="Arial" charset="0"/>
                <a:cs typeface="Arial" charset="0"/>
              </a:rPr>
              <a:t> </a:t>
            </a:r>
            <a:r>
              <a:rPr lang="en-US" sz="2400" dirty="0" err="1">
                <a:latin typeface="Arial" charset="0"/>
                <a:ea typeface="Arial" charset="0"/>
                <a:cs typeface="Arial" charset="0"/>
              </a:rPr>
              <a:t>đạo</a:t>
            </a:r>
            <a:r>
              <a:rPr lang="en-US" sz="2400" dirty="0">
                <a:latin typeface="Arial" charset="0"/>
                <a:ea typeface="Arial" charset="0"/>
                <a:cs typeface="Arial" charset="0"/>
              </a:rPr>
              <a:t> </a:t>
            </a:r>
            <a:r>
              <a:rPr lang="en-US" sz="2400" dirty="0" err="1">
                <a:latin typeface="Arial" charset="0"/>
                <a:ea typeface="Arial" charset="0"/>
                <a:cs typeface="Arial" charset="0"/>
              </a:rPr>
              <a:t>và</a:t>
            </a:r>
            <a:r>
              <a:rPr lang="en-US" sz="2400" dirty="0">
                <a:latin typeface="Arial" charset="0"/>
                <a:ea typeface="Arial" charset="0"/>
                <a:cs typeface="Arial" charset="0"/>
              </a:rPr>
              <a:t> </a:t>
            </a:r>
            <a:r>
              <a:rPr lang="en-US" sz="2400" dirty="0" err="1">
                <a:latin typeface="Arial" charset="0"/>
                <a:ea typeface="Arial" charset="0"/>
                <a:cs typeface="Arial" charset="0"/>
              </a:rPr>
              <a:t>k</a:t>
            </a:r>
            <a:r>
              <a:rPr lang="en-US" sz="2400" dirty="0" err="1" smtClean="0">
                <a:latin typeface="Arial" charset="0"/>
                <a:ea typeface="Arial" charset="0"/>
                <a:cs typeface="Arial" charset="0"/>
              </a:rPr>
              <a:t>ỹ</a:t>
            </a:r>
            <a:r>
              <a:rPr lang="en-US" sz="2400" dirty="0" smtClean="0">
                <a:latin typeface="Arial" charset="0"/>
                <a:ea typeface="Arial" charset="0"/>
                <a:cs typeface="Arial" charset="0"/>
              </a:rPr>
              <a:t> </a:t>
            </a:r>
            <a:r>
              <a:rPr lang="en-US" sz="2400" dirty="0" err="1">
                <a:latin typeface="Arial" charset="0"/>
                <a:ea typeface="Arial" charset="0"/>
                <a:cs typeface="Arial" charset="0"/>
              </a:rPr>
              <a:t>năng</a:t>
            </a:r>
            <a:r>
              <a:rPr lang="en-US" sz="2400" dirty="0">
                <a:latin typeface="Arial" charset="0"/>
                <a:ea typeface="Arial" charset="0"/>
                <a:cs typeface="Arial" charset="0"/>
              </a:rPr>
              <a:t> </a:t>
            </a:r>
            <a:r>
              <a:rPr lang="vi-VN" sz="2400" dirty="0" smtClean="0">
                <a:latin typeface="Arial" charset="0"/>
                <a:ea typeface="Arial" charset="0"/>
                <a:cs typeface="Arial" charset="0"/>
              </a:rPr>
              <a:t>q</a:t>
            </a:r>
            <a:r>
              <a:rPr lang="en-US" sz="2400" dirty="0" err="1" smtClean="0">
                <a:latin typeface="Arial" charset="0"/>
                <a:ea typeface="Arial" charset="0"/>
                <a:cs typeface="Arial" charset="0"/>
              </a:rPr>
              <a:t>uản</a:t>
            </a:r>
            <a:r>
              <a:rPr lang="en-US" sz="2400" dirty="0" smtClean="0">
                <a:latin typeface="Arial" charset="0"/>
                <a:ea typeface="Arial" charset="0"/>
                <a:cs typeface="Arial" charset="0"/>
              </a:rPr>
              <a:t> </a:t>
            </a:r>
            <a:r>
              <a:rPr lang="en-US" sz="2400" dirty="0" err="1">
                <a:latin typeface="Arial" charset="0"/>
                <a:ea typeface="Arial" charset="0"/>
                <a:cs typeface="Arial" charset="0"/>
              </a:rPr>
              <a:t>lý</a:t>
            </a:r>
            <a:r>
              <a:rPr lang="en-US" sz="2400" dirty="0">
                <a:latin typeface="Arial" charset="0"/>
                <a:ea typeface="Arial" charset="0"/>
                <a:cs typeface="Arial" charset="0"/>
              </a:rPr>
              <a:t> </a:t>
            </a:r>
            <a:r>
              <a:rPr lang="en-US" sz="2400" dirty="0" err="1">
                <a:latin typeface="Arial" charset="0"/>
                <a:ea typeface="Arial" charset="0"/>
                <a:cs typeface="Arial" charset="0"/>
              </a:rPr>
              <a:t>là</a:t>
            </a:r>
            <a:r>
              <a:rPr lang="en-US" sz="2400" dirty="0">
                <a:latin typeface="Arial" charset="0"/>
                <a:ea typeface="Arial" charset="0"/>
                <a:cs typeface="Arial" charset="0"/>
              </a:rPr>
              <a:t> </a:t>
            </a:r>
            <a:r>
              <a:rPr lang="en-US" sz="2400" dirty="0" err="1">
                <a:latin typeface="Arial" charset="0"/>
                <a:ea typeface="Arial" charset="0"/>
                <a:cs typeface="Arial" charset="0"/>
              </a:rPr>
              <a:t>hai</a:t>
            </a:r>
            <a:r>
              <a:rPr lang="en-US" sz="2400" dirty="0">
                <a:latin typeface="Arial" charset="0"/>
                <a:ea typeface="Arial" charset="0"/>
                <a:cs typeface="Arial" charset="0"/>
              </a:rPr>
              <a:t> </a:t>
            </a:r>
            <a:r>
              <a:rPr lang="en-US" sz="2400" dirty="0" err="1">
                <a:latin typeface="Arial" charset="0"/>
                <a:ea typeface="Arial" charset="0"/>
                <a:cs typeface="Arial" charset="0"/>
              </a:rPr>
              <a:t>yếu</a:t>
            </a:r>
            <a:r>
              <a:rPr lang="en-US" sz="2400" dirty="0">
                <a:latin typeface="Arial" charset="0"/>
                <a:ea typeface="Arial" charset="0"/>
                <a:cs typeface="Arial" charset="0"/>
              </a:rPr>
              <a:t> </a:t>
            </a:r>
            <a:r>
              <a:rPr lang="en-US" sz="2400" dirty="0" err="1">
                <a:latin typeface="Arial" charset="0"/>
                <a:ea typeface="Arial" charset="0"/>
                <a:cs typeface="Arial" charset="0"/>
              </a:rPr>
              <a:t>tố</a:t>
            </a:r>
            <a:r>
              <a:rPr lang="en-US" sz="2400" dirty="0">
                <a:latin typeface="Arial" charset="0"/>
                <a:ea typeface="Arial" charset="0"/>
                <a:cs typeface="Arial" charset="0"/>
              </a:rPr>
              <a:t> </a:t>
            </a:r>
            <a:r>
              <a:rPr lang="en-US" sz="2400" dirty="0" err="1">
                <a:latin typeface="Arial" charset="0"/>
                <a:ea typeface="Arial" charset="0"/>
                <a:cs typeface="Arial" charset="0"/>
              </a:rPr>
              <a:t>quan</a:t>
            </a:r>
            <a:r>
              <a:rPr lang="en-US" sz="2400" dirty="0">
                <a:latin typeface="Arial" charset="0"/>
                <a:ea typeface="Arial" charset="0"/>
                <a:cs typeface="Arial" charset="0"/>
              </a:rPr>
              <a:t> </a:t>
            </a:r>
            <a:r>
              <a:rPr lang="en-US" sz="2400" dirty="0" err="1">
                <a:latin typeface="Arial" charset="0"/>
                <a:ea typeface="Arial" charset="0"/>
                <a:cs typeface="Arial" charset="0"/>
              </a:rPr>
              <a:t>trọng</a:t>
            </a:r>
            <a:endParaRPr lang="en-US" sz="2400" dirty="0" smtClean="0">
              <a:latin typeface="Arial" charset="0"/>
              <a:ea typeface="Arial" charset="0"/>
              <a:cs typeface="Arial" charset="0"/>
            </a:endParaRPr>
          </a:p>
          <a:p>
            <a:pPr marL="285750" indent="-285750">
              <a:buFont typeface="Arial" charset="0"/>
              <a:buChar char="•"/>
            </a:pPr>
            <a:endParaRPr lang="en-US" sz="2400" dirty="0" smtClean="0">
              <a:latin typeface="Arial" charset="0"/>
              <a:ea typeface="Arial" charset="0"/>
              <a:cs typeface="Arial" charset="0"/>
            </a:endParaRPr>
          </a:p>
          <a:p>
            <a:pPr marL="285750" indent="-285750">
              <a:buFont typeface="Arial" charset="0"/>
              <a:buChar char="•"/>
            </a:pPr>
            <a:endParaRPr lang="en-US" sz="2400" dirty="0">
              <a:latin typeface="Arial" charset="0"/>
              <a:ea typeface="Arial" charset="0"/>
              <a:cs typeface="Arial" charset="0"/>
            </a:endParaRPr>
          </a:p>
          <a:p>
            <a:pPr marL="285750" indent="-285750">
              <a:buFont typeface="Arial" charset="0"/>
              <a:buChar char="•"/>
            </a:pPr>
            <a:endParaRPr lang="en-US" sz="2400" dirty="0">
              <a:latin typeface="Arial" charset="0"/>
              <a:ea typeface="Arial" charset="0"/>
              <a:cs typeface="Arial" charset="0"/>
            </a:endParaRPr>
          </a:p>
        </p:txBody>
      </p:sp>
      <p:pic>
        <p:nvPicPr>
          <p:cNvPr id="5" name="Picture 16" descr="Description: Description: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53" y="5736609"/>
            <a:ext cx="2217356" cy="571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5" descr="Description: Description: 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7493" y="5660409"/>
            <a:ext cx="19812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Description: Description: Logo IC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1177" y="5609705"/>
            <a:ext cx="778669"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0914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28140</TotalTime>
  <Words>1851</Words>
  <Application>Microsoft Office PowerPoint</Application>
  <PresentationFormat>On-screen Show (4:3)</PresentationFormat>
  <Paragraphs>260</Paragraphs>
  <Slides>31</Slides>
  <Notes>13</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Global Health Services Network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Williams</dc:creator>
  <cp:lastModifiedBy>admin</cp:lastModifiedBy>
  <cp:revision>262</cp:revision>
  <cp:lastPrinted>2017-08-01T22:24:45Z</cp:lastPrinted>
  <dcterms:created xsi:type="dcterms:W3CDTF">2014-08-25T07:22:15Z</dcterms:created>
  <dcterms:modified xsi:type="dcterms:W3CDTF">2017-08-25T04:25:07Z</dcterms:modified>
</cp:coreProperties>
</file>